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676" r:id="rId3"/>
    <p:sldMasterId id="2147483684" r:id="rId4"/>
    <p:sldMasterId id="2147483697" r:id="rId5"/>
  </p:sldMasterIdLst>
  <p:notesMasterIdLst>
    <p:notesMasterId r:id="rId28"/>
  </p:notesMasterIdLst>
  <p:handoutMasterIdLst>
    <p:handoutMasterId r:id="rId29"/>
  </p:handoutMasterIdLst>
  <p:sldIdLst>
    <p:sldId id="590" r:id="rId6"/>
    <p:sldId id="679" r:id="rId7"/>
    <p:sldId id="658" r:id="rId8"/>
    <p:sldId id="684" r:id="rId9"/>
    <p:sldId id="662" r:id="rId10"/>
    <p:sldId id="685" r:id="rId11"/>
    <p:sldId id="663" r:id="rId12"/>
    <p:sldId id="664" r:id="rId13"/>
    <p:sldId id="665" r:id="rId14"/>
    <p:sldId id="668" r:id="rId15"/>
    <p:sldId id="667" r:id="rId16"/>
    <p:sldId id="669" r:id="rId17"/>
    <p:sldId id="681" r:id="rId18"/>
    <p:sldId id="682" r:id="rId19"/>
    <p:sldId id="683" r:id="rId20"/>
    <p:sldId id="671" r:id="rId21"/>
    <p:sldId id="672" r:id="rId22"/>
    <p:sldId id="673" r:id="rId23"/>
    <p:sldId id="675" r:id="rId24"/>
    <p:sldId id="677" r:id="rId25"/>
    <p:sldId id="678" r:id="rId26"/>
    <p:sldId id="680" r:id="rId27"/>
  </p:sldIdLst>
  <p:sldSz cx="12192000" cy="6858000"/>
  <p:notesSz cx="6797675" cy="9928225"/>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3" pos="5667" userDrawn="1">
          <p15:clr>
            <a:srgbClr val="A4A3A4"/>
          </p15:clr>
        </p15:guide>
        <p15:guide id="4" pos="3846" userDrawn="1">
          <p15:clr>
            <a:srgbClr val="A4A3A4"/>
          </p15:clr>
        </p15:guide>
        <p15:guide id="5" pos="211" userDrawn="1">
          <p15:clr>
            <a:srgbClr val="A4A3A4"/>
          </p15:clr>
        </p15:guide>
        <p15:guide id="6" pos="7488" userDrawn="1">
          <p15:clr>
            <a:srgbClr val="A4A3A4"/>
          </p15:clr>
        </p15:guide>
        <p15:guide id="7" pos="2033" userDrawn="1">
          <p15:clr>
            <a:srgbClr val="A4A3A4"/>
          </p15:clr>
        </p15:guide>
        <p15:guide id="8" orient="horz" pos="3795" userDrawn="1">
          <p15:clr>
            <a:srgbClr val="A4A3A4"/>
          </p15:clr>
        </p15:guide>
        <p15:guide id="9" orient="horz" pos="3702" userDrawn="1">
          <p15:clr>
            <a:srgbClr val="A4A3A4"/>
          </p15:clr>
        </p15:guide>
        <p15:guide id="10" orient="horz" pos="2251" userDrawn="1">
          <p15:clr>
            <a:srgbClr val="A4A3A4"/>
          </p15:clr>
        </p15:guide>
        <p15:guide id="11" pos="38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44" clrIdx="0"/>
  <p:cmAuthor id="1" name="Graciela" initials="G" lastIdx="0" clrIdx="1"/>
  <p:cmAuthor id="2" name="Vicky" initials="V" lastIdx="11" clrIdx="2">
    <p:extLst/>
  </p:cmAuthor>
  <p:cmAuthor id="3" name="Owner" initials="O" lastIdx="52" clrIdx="3"/>
  <p:cmAuthor id="4" name="Coty" initials="C" lastIdx="7" clrIdx="4">
    <p:extLst/>
  </p:cmAuthor>
  <p:cmAuthor id="5" name="Belen" initials="B"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8573"/>
    <a:srgbClr val="7F7F7F"/>
    <a:srgbClr val="B02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38869" autoAdjust="0"/>
  </p:normalViewPr>
  <p:slideViewPr>
    <p:cSldViewPr>
      <p:cViewPr varScale="1">
        <p:scale>
          <a:sx n="28" d="100"/>
          <a:sy n="28" d="100"/>
        </p:scale>
        <p:origin x="1686" y="54"/>
      </p:cViewPr>
      <p:guideLst>
        <p:guide orient="horz" pos="799"/>
        <p:guide pos="5667"/>
        <p:guide pos="3846"/>
        <p:guide pos="211"/>
        <p:guide pos="7488"/>
        <p:guide pos="2033"/>
        <p:guide orient="horz" pos="3795"/>
        <p:guide orient="horz" pos="3702"/>
        <p:guide orient="horz" pos="2251"/>
        <p:guide pos="3847"/>
      </p:guideLst>
    </p:cSldViewPr>
  </p:slideViewPr>
  <p:outlineViewPr>
    <p:cViewPr>
      <p:scale>
        <a:sx n="33" d="100"/>
        <a:sy n="33" d="100"/>
      </p:scale>
      <p:origin x="0" y="-6660"/>
    </p:cViewPr>
  </p:outlineViewPr>
  <p:notesTextViewPr>
    <p:cViewPr>
      <p:scale>
        <a:sx n="1" d="1"/>
        <a:sy n="1" d="1"/>
      </p:scale>
      <p:origin x="0" y="0"/>
    </p:cViewPr>
  </p:notesTextViewPr>
  <p:sorterViewPr>
    <p:cViewPr>
      <p:scale>
        <a:sx n="120" d="100"/>
        <a:sy n="120" d="100"/>
      </p:scale>
      <p:origin x="0" y="179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5"/>
                </a:solidFill>
              </a:defRPr>
            </a:pPr>
            <a:r>
              <a:rPr lang="es-ES" sz="1800" dirty="0" err="1" smtClean="0">
                <a:solidFill>
                  <a:schemeClr val="accent5"/>
                </a:solidFill>
                <a:effectLst/>
              </a:rPr>
              <a:t>Deaths</a:t>
            </a:r>
            <a:r>
              <a:rPr lang="es-ES" sz="1800" dirty="0" smtClean="0">
                <a:solidFill>
                  <a:schemeClr val="accent5"/>
                </a:solidFill>
                <a:effectLst/>
              </a:rPr>
              <a:t>/100k pop.</a:t>
            </a:r>
          </a:p>
          <a:p>
            <a:pPr>
              <a:defRPr>
                <a:solidFill>
                  <a:schemeClr val="accent5"/>
                </a:solidFill>
              </a:defRPr>
            </a:pPr>
            <a:r>
              <a:rPr lang="es-ES" sz="1800" dirty="0" smtClean="0">
                <a:solidFill>
                  <a:schemeClr val="accent5"/>
                </a:solidFill>
                <a:effectLst/>
              </a:rPr>
              <a:t>COMPARISON</a:t>
            </a:r>
            <a:r>
              <a:rPr lang="es-ES" sz="1800" baseline="0" dirty="0" smtClean="0">
                <a:solidFill>
                  <a:schemeClr val="accent5"/>
                </a:solidFill>
                <a:effectLst/>
              </a:rPr>
              <a:t> WITH SOME COUNTRIES OF AMERICA</a:t>
            </a:r>
            <a:endParaRPr lang="es-AR" dirty="0">
              <a:solidFill>
                <a:schemeClr val="accent5"/>
              </a:solidFill>
              <a:effectLst/>
            </a:endParaRPr>
          </a:p>
        </c:rich>
      </c:tx>
      <c:layout>
        <c:manualLayout>
          <c:xMode val="edge"/>
          <c:yMode val="edge"/>
          <c:x val="0.22189062500000001"/>
          <c:y val="2.578124841404722E-2"/>
        </c:manualLayout>
      </c:layout>
      <c:overlay val="0"/>
    </c:title>
    <c:autoTitleDeleted val="0"/>
    <c:plotArea>
      <c:layout/>
      <c:barChart>
        <c:barDir val="col"/>
        <c:grouping val="clustered"/>
        <c:varyColors val="0"/>
        <c:ser>
          <c:idx val="0"/>
          <c:order val="0"/>
          <c:tx>
            <c:strRef>
              <c:f>Hoja1!$B$1</c:f>
              <c:strCache>
                <c:ptCount val="1"/>
                <c:pt idx="0">
                  <c:v>Serie 1</c:v>
                </c:pt>
              </c:strCache>
            </c:strRef>
          </c:tx>
          <c:spPr>
            <a:solidFill>
              <a:schemeClr val="accent2"/>
            </a:solidFill>
          </c:spPr>
          <c:invertIfNegative val="0"/>
          <c:dPt>
            <c:idx val="6"/>
            <c:invertIfNegative val="0"/>
            <c:bubble3D val="0"/>
            <c:spPr>
              <a:solidFill>
                <a:schemeClr val="accent5"/>
              </a:solidFill>
            </c:spPr>
            <c:extLst>
              <c:ext xmlns:c16="http://schemas.microsoft.com/office/drawing/2014/chart" uri="{C3380CC4-5D6E-409C-BE32-E72D297353CC}">
                <c16:uniqueId val="{00000001-7FCA-4961-B56B-FD48222FC78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US</c:v>
                </c:pt>
                <c:pt idx="1">
                  <c:v>Brazil</c:v>
                </c:pt>
                <c:pt idx="2">
                  <c:v>Peru</c:v>
                </c:pt>
                <c:pt idx="3">
                  <c:v>Mexico</c:v>
                </c:pt>
                <c:pt idx="4">
                  <c:v>Chile</c:v>
                </c:pt>
                <c:pt idx="5">
                  <c:v>Bolivia</c:v>
                </c:pt>
                <c:pt idx="6">
                  <c:v>Argentina</c:v>
                </c:pt>
                <c:pt idx="7">
                  <c:v>Uruguay</c:v>
                </c:pt>
                <c:pt idx="8">
                  <c:v>Paraguay</c:v>
                </c:pt>
              </c:strCache>
            </c:strRef>
          </c:cat>
          <c:val>
            <c:numRef>
              <c:f>Hoja1!$B$2:$B$10</c:f>
              <c:numCache>
                <c:formatCode>General</c:formatCode>
                <c:ptCount val="9"/>
                <c:pt idx="0">
                  <c:v>32.450000000000003</c:v>
                </c:pt>
                <c:pt idx="1">
                  <c:v>14.89</c:v>
                </c:pt>
                <c:pt idx="2">
                  <c:v>14.49</c:v>
                </c:pt>
                <c:pt idx="3">
                  <c:v>8.43</c:v>
                </c:pt>
                <c:pt idx="4">
                  <c:v>6.34</c:v>
                </c:pt>
                <c:pt idx="5">
                  <c:v>3.31</c:v>
                </c:pt>
                <c:pt idx="6">
                  <c:v>1.28</c:v>
                </c:pt>
                <c:pt idx="7">
                  <c:v>0.67</c:v>
                </c:pt>
                <c:pt idx="8">
                  <c:v>0.16</c:v>
                </c:pt>
              </c:numCache>
            </c:numRef>
          </c:val>
          <c:extLst>
            <c:ext xmlns:c16="http://schemas.microsoft.com/office/drawing/2014/chart" uri="{C3380CC4-5D6E-409C-BE32-E72D297353CC}">
              <c16:uniqueId val="{00000002-7FCA-4961-B56B-FD48222FC78E}"/>
            </c:ext>
          </c:extLst>
        </c:ser>
        <c:dLbls>
          <c:showLegendKey val="0"/>
          <c:showVal val="0"/>
          <c:showCatName val="0"/>
          <c:showSerName val="0"/>
          <c:showPercent val="0"/>
          <c:showBubbleSize val="0"/>
        </c:dLbls>
        <c:gapWidth val="150"/>
        <c:axId val="174478848"/>
        <c:axId val="160166976"/>
      </c:barChart>
      <c:catAx>
        <c:axId val="174478848"/>
        <c:scaling>
          <c:orientation val="minMax"/>
        </c:scaling>
        <c:delete val="0"/>
        <c:axPos val="b"/>
        <c:numFmt formatCode="General" sourceLinked="0"/>
        <c:majorTickMark val="out"/>
        <c:minorTickMark val="none"/>
        <c:tickLblPos val="nextTo"/>
        <c:crossAx val="160166976"/>
        <c:crosses val="autoZero"/>
        <c:auto val="1"/>
        <c:lblAlgn val="ctr"/>
        <c:lblOffset val="100"/>
        <c:noMultiLvlLbl val="0"/>
      </c:catAx>
      <c:valAx>
        <c:axId val="160166976"/>
        <c:scaling>
          <c:orientation val="minMax"/>
        </c:scaling>
        <c:delete val="0"/>
        <c:axPos val="l"/>
        <c:numFmt formatCode="General" sourceLinked="1"/>
        <c:majorTickMark val="out"/>
        <c:minorTickMark val="none"/>
        <c:tickLblPos val="nextTo"/>
        <c:crossAx val="174478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3013529-65FB-4D10-A85C-2ADA354AC798}" type="datetimeFigureOut">
              <a:rPr lang="es-AR" smtClean="0"/>
              <a:t>3/6/2020</a:t>
            </a:fld>
            <a:endParaRPr lang="es-AR"/>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2C688ED-D0F8-484B-A4AA-974D4A3257DA}" type="slidenum">
              <a:rPr lang="es-AR" smtClean="0"/>
              <a:t>‹Nº›</a:t>
            </a:fld>
            <a:endParaRPr lang="es-AR"/>
          </a:p>
        </p:txBody>
      </p:sp>
    </p:spTree>
    <p:extLst>
      <p:ext uri="{BB962C8B-B14F-4D97-AF65-F5344CB8AC3E}">
        <p14:creationId xmlns:p14="http://schemas.microsoft.com/office/powerpoint/2010/main" val="842575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EEE8C5C-C75B-494C-A5D9-24964309FCDD}" type="datetimeFigureOut">
              <a:rPr lang="es-AR" smtClean="0"/>
              <a:t>3/6/2020</a:t>
            </a:fld>
            <a:endParaRPr lang="es-AR"/>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D32064F-0830-4648-A757-23CCAF0D6CA6}" type="slidenum">
              <a:rPr lang="es-AR" smtClean="0"/>
              <a:t>‹Nº›</a:t>
            </a:fld>
            <a:endParaRPr lang="es-AR"/>
          </a:p>
        </p:txBody>
      </p:sp>
    </p:spTree>
    <p:extLst>
      <p:ext uri="{BB962C8B-B14F-4D97-AF65-F5344CB8AC3E}">
        <p14:creationId xmlns:p14="http://schemas.microsoft.com/office/powerpoint/2010/main" val="310761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0488" y="744538"/>
            <a:ext cx="6616700" cy="3722687"/>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4EE6BC4-9D6B-45D8-825B-87887386E229}" type="slidenum">
              <a:rPr lang="es-AR" smtClean="0">
                <a:solidFill>
                  <a:prstClr val="black"/>
                </a:solidFill>
              </a:rPr>
              <a:pPr/>
              <a:t>1</a:t>
            </a:fld>
            <a:endParaRPr lang="es-AR" dirty="0">
              <a:solidFill>
                <a:prstClr val="black"/>
              </a:solidFill>
            </a:endParaRPr>
          </a:p>
        </p:txBody>
      </p:sp>
    </p:spTree>
    <p:extLst>
      <p:ext uri="{BB962C8B-B14F-4D97-AF65-F5344CB8AC3E}">
        <p14:creationId xmlns:p14="http://schemas.microsoft.com/office/powerpoint/2010/main" val="17688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13</a:t>
            </a:fld>
            <a:endParaRPr lang="es-AR"/>
          </a:p>
        </p:txBody>
      </p:sp>
    </p:spTree>
    <p:extLst>
      <p:ext uri="{BB962C8B-B14F-4D97-AF65-F5344CB8AC3E}">
        <p14:creationId xmlns:p14="http://schemas.microsoft.com/office/powerpoint/2010/main" val="400970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14</a:t>
            </a:fld>
            <a:endParaRPr lang="es-AR"/>
          </a:p>
        </p:txBody>
      </p:sp>
    </p:spTree>
    <p:extLst>
      <p:ext uri="{BB962C8B-B14F-4D97-AF65-F5344CB8AC3E}">
        <p14:creationId xmlns:p14="http://schemas.microsoft.com/office/powerpoint/2010/main" val="406262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15</a:t>
            </a:fld>
            <a:endParaRPr lang="es-AR"/>
          </a:p>
        </p:txBody>
      </p:sp>
    </p:spTree>
    <p:extLst>
      <p:ext uri="{BB962C8B-B14F-4D97-AF65-F5344CB8AC3E}">
        <p14:creationId xmlns:p14="http://schemas.microsoft.com/office/powerpoint/2010/main" val="3426553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16</a:t>
            </a:fld>
            <a:endParaRPr lang="es-AR"/>
          </a:p>
        </p:txBody>
      </p:sp>
    </p:spTree>
    <p:extLst>
      <p:ext uri="{BB962C8B-B14F-4D97-AF65-F5344CB8AC3E}">
        <p14:creationId xmlns:p14="http://schemas.microsoft.com/office/powerpoint/2010/main" val="51404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17</a:t>
            </a:fld>
            <a:endParaRPr lang="es-AR"/>
          </a:p>
        </p:txBody>
      </p:sp>
    </p:spTree>
    <p:extLst>
      <p:ext uri="{BB962C8B-B14F-4D97-AF65-F5344CB8AC3E}">
        <p14:creationId xmlns:p14="http://schemas.microsoft.com/office/powerpoint/2010/main" val="175335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kern="0" dirty="0" smtClean="0">
              <a:solidFill>
                <a:prstClr val="black">
                  <a:lumMod val="75000"/>
                  <a:lumOff val="25000"/>
                </a:prstClr>
              </a:solidFill>
            </a:endParaRPr>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18</a:t>
            </a:fld>
            <a:endParaRPr lang="es-AR"/>
          </a:p>
        </p:txBody>
      </p:sp>
    </p:spTree>
    <p:extLst>
      <p:ext uri="{BB962C8B-B14F-4D97-AF65-F5344CB8AC3E}">
        <p14:creationId xmlns:p14="http://schemas.microsoft.com/office/powerpoint/2010/main" val="24747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19</a:t>
            </a:fld>
            <a:endParaRPr lang="es-AR"/>
          </a:p>
        </p:txBody>
      </p:sp>
    </p:spTree>
    <p:extLst>
      <p:ext uri="{BB962C8B-B14F-4D97-AF65-F5344CB8AC3E}">
        <p14:creationId xmlns:p14="http://schemas.microsoft.com/office/powerpoint/2010/main" val="3365634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20</a:t>
            </a:fld>
            <a:endParaRPr lang="es-AR"/>
          </a:p>
        </p:txBody>
      </p:sp>
    </p:spTree>
    <p:extLst>
      <p:ext uri="{BB962C8B-B14F-4D97-AF65-F5344CB8AC3E}">
        <p14:creationId xmlns:p14="http://schemas.microsoft.com/office/powerpoint/2010/main" val="2611933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21</a:t>
            </a:fld>
            <a:endParaRPr lang="es-AR"/>
          </a:p>
        </p:txBody>
      </p:sp>
    </p:spTree>
    <p:extLst>
      <p:ext uri="{BB962C8B-B14F-4D97-AF65-F5344CB8AC3E}">
        <p14:creationId xmlns:p14="http://schemas.microsoft.com/office/powerpoint/2010/main" val="114460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22</a:t>
            </a:fld>
            <a:endParaRPr lang="es-AR"/>
          </a:p>
        </p:txBody>
      </p:sp>
    </p:spTree>
    <p:extLst>
      <p:ext uri="{BB962C8B-B14F-4D97-AF65-F5344CB8AC3E}">
        <p14:creationId xmlns:p14="http://schemas.microsoft.com/office/powerpoint/2010/main" val="231055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2</a:t>
            </a:fld>
            <a:endParaRPr lang="es-AR"/>
          </a:p>
        </p:txBody>
      </p:sp>
    </p:spTree>
    <p:extLst>
      <p:ext uri="{BB962C8B-B14F-4D97-AF65-F5344CB8AC3E}">
        <p14:creationId xmlns:p14="http://schemas.microsoft.com/office/powerpoint/2010/main" val="3048627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3</a:t>
            </a:fld>
            <a:endParaRPr lang="es-AR"/>
          </a:p>
        </p:txBody>
      </p:sp>
    </p:spTree>
    <p:extLst>
      <p:ext uri="{BB962C8B-B14F-4D97-AF65-F5344CB8AC3E}">
        <p14:creationId xmlns:p14="http://schemas.microsoft.com/office/powerpoint/2010/main" val="400074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4</a:t>
            </a:fld>
            <a:endParaRPr lang="es-AR"/>
          </a:p>
        </p:txBody>
      </p:sp>
    </p:spTree>
    <p:extLst>
      <p:ext uri="{BB962C8B-B14F-4D97-AF65-F5344CB8AC3E}">
        <p14:creationId xmlns:p14="http://schemas.microsoft.com/office/powerpoint/2010/main" val="328120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5</a:t>
            </a:fld>
            <a:endParaRPr lang="es-AR"/>
          </a:p>
        </p:txBody>
      </p:sp>
    </p:spTree>
    <p:extLst>
      <p:ext uri="{BB962C8B-B14F-4D97-AF65-F5344CB8AC3E}">
        <p14:creationId xmlns:p14="http://schemas.microsoft.com/office/powerpoint/2010/main" val="119178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6</a:t>
            </a:fld>
            <a:endParaRPr lang="es-AR"/>
          </a:p>
        </p:txBody>
      </p:sp>
    </p:spTree>
    <p:extLst>
      <p:ext uri="{BB962C8B-B14F-4D97-AF65-F5344CB8AC3E}">
        <p14:creationId xmlns:p14="http://schemas.microsoft.com/office/powerpoint/2010/main" val="88194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10</a:t>
            </a:fld>
            <a:endParaRPr lang="es-AR"/>
          </a:p>
        </p:txBody>
      </p:sp>
    </p:spTree>
    <p:extLst>
      <p:ext uri="{BB962C8B-B14F-4D97-AF65-F5344CB8AC3E}">
        <p14:creationId xmlns:p14="http://schemas.microsoft.com/office/powerpoint/2010/main" val="412779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11</a:t>
            </a:fld>
            <a:endParaRPr lang="es-AR"/>
          </a:p>
        </p:txBody>
      </p:sp>
    </p:spTree>
    <p:extLst>
      <p:ext uri="{BB962C8B-B14F-4D97-AF65-F5344CB8AC3E}">
        <p14:creationId xmlns:p14="http://schemas.microsoft.com/office/powerpoint/2010/main" val="22620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32064F-0830-4648-A757-23CCAF0D6CA6}" type="slidenum">
              <a:rPr lang="es-AR" smtClean="0"/>
              <a:t>12</a:t>
            </a:fld>
            <a:endParaRPr lang="es-AR"/>
          </a:p>
        </p:txBody>
      </p:sp>
    </p:spTree>
    <p:extLst>
      <p:ext uri="{BB962C8B-B14F-4D97-AF65-F5344CB8AC3E}">
        <p14:creationId xmlns:p14="http://schemas.microsoft.com/office/powerpoint/2010/main" val="395919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186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AR"/>
          </a:p>
        </p:txBody>
      </p:sp>
      <p:sp>
        <p:nvSpPr>
          <p:cNvPr id="3" name="2 Marcador de contenido"/>
          <p:cNvSpPr>
            <a:spLocks noGrp="1"/>
          </p:cNvSpPr>
          <p:nvPr>
            <p:ph idx="1"/>
          </p:nvPr>
        </p:nvSpPr>
        <p:spPr>
          <a:xfrm>
            <a:off x="609600" y="1600206"/>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840159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11"/>
            <a:ext cx="10363200" cy="1362075"/>
          </a:xfrm>
          <a:prstGeom prst="rect">
            <a:avLst/>
          </a:prstGeo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631863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6" name="5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7" name="6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235493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6193374"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74"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8" name="7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9" name="8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605452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4" name="3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5" name="4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844003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3" name="2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4" name="3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23462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a:prstGeom prst="rect">
            <a:avLst/>
          </a:prstGeo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4766733" y="27306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6" name="5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7" name="6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2676559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6" name="5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7" name="6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1374056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1600206"/>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14308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9"/>
            <a:ext cx="2743200" cy="5851525"/>
          </a:xfrm>
          <a:prstGeom prst="rect">
            <a:avLst/>
          </a:prstGeo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609600" y="274649"/>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003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AR"/>
          </a:p>
        </p:txBody>
      </p:sp>
      <p:sp>
        <p:nvSpPr>
          <p:cNvPr id="3" name="2 Marcador de contenido"/>
          <p:cNvSpPr>
            <a:spLocks noGrp="1"/>
          </p:cNvSpPr>
          <p:nvPr>
            <p:ph idx="1"/>
          </p:nvPr>
        </p:nvSpPr>
        <p:spPr>
          <a:xfrm>
            <a:off x="609600" y="1600206"/>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10247860" y="6281619"/>
            <a:ext cx="718773" cy="365125"/>
          </a:xfrm>
          <a:prstGeom prst="rect">
            <a:avLst/>
          </a:prstGeom>
        </p:spPr>
        <p:txBody>
          <a:bodyPr/>
          <a:lstStyle>
            <a:lvl1pPr>
              <a:defRPr sz="1400"/>
            </a:lvl1pPr>
          </a:lstStyle>
          <a:p>
            <a:fld id="{BA3793A1-8517-46E8-9991-A7E92ED2DA50}" type="slidenum">
              <a:rPr lang="es-AR" smtClean="0">
                <a:solidFill>
                  <a:prstClr val="black"/>
                </a:solidFill>
              </a:rPr>
              <a:t>‹Nº›</a:t>
            </a:fld>
            <a:endParaRPr lang="es-AR" dirty="0">
              <a:solidFill>
                <a:prstClr val="black"/>
              </a:solidFill>
            </a:endParaRPr>
          </a:p>
        </p:txBody>
      </p:sp>
    </p:spTree>
    <p:extLst>
      <p:ext uri="{BB962C8B-B14F-4D97-AF65-F5344CB8AC3E}">
        <p14:creationId xmlns:p14="http://schemas.microsoft.com/office/powerpoint/2010/main" val="36791768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727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285393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1541166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1733336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8" name="7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9" name="8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405056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4" name="3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5" name="4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1618624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3" name="2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4" name="3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661389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2057153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6" name="5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7" name="6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601587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194334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3" name="2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4" name="3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24384847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09715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5230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AR"/>
          </a:p>
        </p:txBody>
      </p:sp>
      <p:sp>
        <p:nvSpPr>
          <p:cNvPr id="3" name="2 Marcador de contenido"/>
          <p:cNvSpPr>
            <a:spLocks noGrp="1"/>
          </p:cNvSpPr>
          <p:nvPr>
            <p:ph idx="1"/>
          </p:nvPr>
        </p:nvSpPr>
        <p:spPr>
          <a:xfrm>
            <a:off x="609600" y="1600206"/>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5" name="4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6" name="5 Marcador de número de diapositiva"/>
          <p:cNvSpPr>
            <a:spLocks noGrp="1"/>
          </p:cNvSpPr>
          <p:nvPr>
            <p:ph type="sldNum" sz="quarter" idx="12"/>
          </p:nvPr>
        </p:nvSpPr>
        <p:spPr>
          <a:xfrm>
            <a:off x="10247860" y="6281619"/>
            <a:ext cx="718773" cy="365125"/>
          </a:xfrm>
          <a:prstGeom prst="rect">
            <a:avLst/>
          </a:prstGeom>
        </p:spPr>
        <p:txBody>
          <a:bodyPr/>
          <a:lstStyle>
            <a:lvl1pPr>
              <a:defRPr sz="1400"/>
            </a:lvl1pPr>
          </a:lstStyle>
          <a:p>
            <a:fld id="{BA3793A1-8517-46E8-9991-A7E92ED2DA50}" type="slidenum">
              <a:rPr lang="es-AR" smtClean="0">
                <a:solidFill>
                  <a:prstClr val="black"/>
                </a:solidFill>
              </a:rPr>
              <a:t>‹Nº›</a:t>
            </a:fld>
            <a:endParaRPr lang="es-AR" dirty="0">
              <a:solidFill>
                <a:prstClr val="black"/>
              </a:solidFill>
            </a:endParaRPr>
          </a:p>
        </p:txBody>
      </p:sp>
    </p:spTree>
    <p:extLst>
      <p:ext uri="{BB962C8B-B14F-4D97-AF65-F5344CB8AC3E}">
        <p14:creationId xmlns:p14="http://schemas.microsoft.com/office/powerpoint/2010/main" val="19693549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a:solidFill>
                  <a:prstClr val="black"/>
                </a:solidFill>
              </a:rPr>
              <a:pPr/>
              <a:t>3/6/2020</a:t>
            </a:fld>
            <a:endParaRPr lang="es-AR">
              <a:solidFill>
                <a:prstClr val="black"/>
              </a:solidFill>
            </a:endParaRPr>
          </a:p>
        </p:txBody>
      </p:sp>
      <p:sp>
        <p:nvSpPr>
          <p:cNvPr id="3" name="2 Marcador de pie de página"/>
          <p:cNvSpPr>
            <a:spLocks noGrp="1"/>
          </p:cNvSpPr>
          <p:nvPr>
            <p:ph type="ftr" sz="quarter" idx="11"/>
          </p:nvPr>
        </p:nvSpPr>
        <p:spPr>
          <a:xfrm>
            <a:off x="4165600" y="6356361"/>
            <a:ext cx="3860800" cy="365125"/>
          </a:xfrm>
          <a:prstGeom prst="rect">
            <a:avLst/>
          </a:prstGeom>
        </p:spPr>
        <p:txBody>
          <a:bodyPr/>
          <a:lstStyle/>
          <a:p>
            <a:endParaRPr lang="es-AR">
              <a:solidFill>
                <a:prstClr val="black"/>
              </a:solidFill>
            </a:endParaRPr>
          </a:p>
        </p:txBody>
      </p:sp>
      <p:sp>
        <p:nvSpPr>
          <p:cNvPr id="4" name="3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a:solidFill>
                  <a:prstClr val="black"/>
                </a:solidFill>
              </a:rPr>
              <a:pPr/>
              <a:t>‹Nº›</a:t>
            </a:fld>
            <a:endParaRPr lang="es-AR">
              <a:solidFill>
                <a:prstClr val="black"/>
              </a:solidFill>
            </a:endParaRPr>
          </a:p>
        </p:txBody>
      </p:sp>
    </p:spTree>
    <p:extLst>
      <p:ext uri="{BB962C8B-B14F-4D97-AF65-F5344CB8AC3E}">
        <p14:creationId xmlns:p14="http://schemas.microsoft.com/office/powerpoint/2010/main" val="35193384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63045" y="230491"/>
            <a:ext cx="10413475" cy="400110"/>
          </a:xfrm>
          <a:prstGeom prst="rect">
            <a:avLst/>
          </a:prstGeom>
        </p:spPr>
        <p:txBody>
          <a:bodyPr wrap="square">
            <a:spAutoFit/>
          </a:bodyPr>
          <a:lstStyle>
            <a:lvl1pPr algn="l">
              <a:defRPr sz="2000" b="1">
                <a:solidFill>
                  <a:schemeClr val="tx1">
                    <a:lumMod val="50000"/>
                    <a:lumOff val="50000"/>
                  </a:schemeClr>
                </a:solidFill>
                <a:latin typeface="+mj-lt"/>
                <a:cs typeface="Calibri" panose="020F0502020204030204" pitchFamily="34" charset="0"/>
              </a:defRPr>
            </a:lvl1pPr>
          </a:lstStyle>
          <a:p>
            <a:r>
              <a:rPr lang="es-ES" dirty="0"/>
              <a:t>Haga clic para modificar el estilo de título del patrón</a:t>
            </a:r>
            <a:endParaRPr lang="es-AR" dirty="0"/>
          </a:p>
        </p:txBody>
      </p:sp>
    </p:spTree>
    <p:extLst>
      <p:ext uri="{BB962C8B-B14F-4D97-AF65-F5344CB8AC3E}">
        <p14:creationId xmlns:p14="http://schemas.microsoft.com/office/powerpoint/2010/main" val="1047672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61"/>
            <a:ext cx="2844800" cy="365125"/>
          </a:xfrm>
          <a:prstGeom prst="rect">
            <a:avLst/>
          </a:prstGeom>
        </p:spPr>
        <p:txBody>
          <a:bodyPr/>
          <a:lstStyle/>
          <a:p>
            <a:fld id="{8E693DFF-381B-49AC-982C-4DB52C2515EA}" type="datetimeFigureOut">
              <a:rPr lang="es-AR" smtClean="0">
                <a:solidFill>
                  <a:prstClr val="black"/>
                </a:solidFill>
              </a:rPr>
              <a:pPr/>
              <a:t>3/6/2020</a:t>
            </a:fld>
            <a:endParaRPr lang="es-AR" dirty="0">
              <a:solidFill>
                <a:prstClr val="black"/>
              </a:solidFill>
            </a:endParaRPr>
          </a:p>
        </p:txBody>
      </p:sp>
      <p:sp>
        <p:nvSpPr>
          <p:cNvPr id="3" name="2 Marcador de pie de página"/>
          <p:cNvSpPr>
            <a:spLocks noGrp="1"/>
          </p:cNvSpPr>
          <p:nvPr>
            <p:ph type="ftr" sz="quarter" idx="11"/>
          </p:nvPr>
        </p:nvSpPr>
        <p:spPr>
          <a:xfrm>
            <a:off x="4165600" y="6356361"/>
            <a:ext cx="3860800" cy="365125"/>
          </a:xfrm>
          <a:prstGeom prst="rect">
            <a:avLst/>
          </a:prstGeom>
        </p:spPr>
        <p:txBody>
          <a:bodyPr/>
          <a:lstStyle/>
          <a:p>
            <a:endParaRPr lang="es-AR" dirty="0">
              <a:solidFill>
                <a:prstClr val="black"/>
              </a:solidFill>
            </a:endParaRPr>
          </a:p>
        </p:txBody>
      </p:sp>
      <p:sp>
        <p:nvSpPr>
          <p:cNvPr id="4" name="3 Marcador de número de diapositiva"/>
          <p:cNvSpPr>
            <a:spLocks noGrp="1"/>
          </p:cNvSpPr>
          <p:nvPr>
            <p:ph type="sldNum" sz="quarter" idx="12"/>
          </p:nvPr>
        </p:nvSpPr>
        <p:spPr>
          <a:xfrm>
            <a:off x="8737600" y="6356361"/>
            <a:ext cx="2844800" cy="365125"/>
          </a:xfrm>
          <a:prstGeom prst="rect">
            <a:avLst/>
          </a:prstGeom>
        </p:spPr>
        <p:txBody>
          <a:bodyPr/>
          <a:lstStyle/>
          <a:p>
            <a:fld id="{41730C66-11A5-4A58-A49E-1095B4EC1333}" type="slidenum">
              <a:rPr lang="es-AR" smtClean="0">
                <a:solidFill>
                  <a:prstClr val="black"/>
                </a:solidFill>
              </a:rPr>
              <a:pPr/>
              <a:t>‹Nº›</a:t>
            </a:fld>
            <a:endParaRPr lang="es-AR" dirty="0">
              <a:solidFill>
                <a:prstClr val="black"/>
              </a:solidFill>
            </a:endParaRPr>
          </a:p>
        </p:txBody>
      </p:sp>
    </p:spTree>
    <p:extLst>
      <p:ext uri="{BB962C8B-B14F-4D97-AF65-F5344CB8AC3E}">
        <p14:creationId xmlns:p14="http://schemas.microsoft.com/office/powerpoint/2010/main" val="15405590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2828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79513" y="6063237"/>
            <a:ext cx="465115" cy="6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8 Conector recto"/>
          <p:cNvCxnSpPr/>
          <p:nvPr userDrawn="1"/>
        </p:nvCxnSpPr>
        <p:spPr>
          <a:xfrm>
            <a:off x="709857" y="6396566"/>
            <a:ext cx="11218791" cy="573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7 CuadroTexto"/>
          <p:cNvSpPr txBox="1"/>
          <p:nvPr userDrawn="1"/>
        </p:nvSpPr>
        <p:spPr>
          <a:xfrm>
            <a:off x="11318800" y="6237314"/>
            <a:ext cx="609848" cy="307777"/>
          </a:xfrm>
          <a:prstGeom prst="rect">
            <a:avLst/>
          </a:prstGeom>
          <a:solidFill>
            <a:schemeClr val="bg1"/>
          </a:solidFill>
        </p:spPr>
        <p:txBody>
          <a:bodyPr wrap="square" rtlCol="0">
            <a:spAutoFit/>
          </a:bodyPr>
          <a:lstStyle/>
          <a:p>
            <a:pPr algn="ctr"/>
            <a:fld id="{6C3CF45B-E7DE-4A72-8499-E4A2281FB54C}" type="slidenum">
              <a:rPr lang="es-AR" sz="1400" smtClean="0">
                <a:solidFill>
                  <a:schemeClr val="bg1">
                    <a:lumMod val="50000"/>
                  </a:schemeClr>
                </a:solidFill>
                <a:latin typeface="Arial" pitchFamily="34" charset="0"/>
                <a:ea typeface="Verdana" pitchFamily="34" charset="0"/>
                <a:cs typeface="Arial" pitchFamily="34" charset="0"/>
              </a:rPr>
              <a:pPr algn="ctr"/>
              <a:t>‹Nº›</a:t>
            </a:fld>
            <a:endParaRPr lang="es-AR" sz="1400" dirty="0">
              <a:solidFill>
                <a:schemeClr val="bg1">
                  <a:lumMod val="50000"/>
                </a:schemeClr>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112107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28449" y="6202094"/>
            <a:ext cx="1901627" cy="518245"/>
          </a:xfrm>
          <a:prstGeom prst="rect">
            <a:avLst/>
          </a:prstGeom>
        </p:spPr>
      </p:pic>
    </p:spTree>
    <p:extLst>
      <p:ext uri="{BB962C8B-B14F-4D97-AF65-F5344CB8AC3E}">
        <p14:creationId xmlns:p14="http://schemas.microsoft.com/office/powerpoint/2010/main" val="47581809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1201" y="-3458"/>
            <a:ext cx="11494243" cy="688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125446"/>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5400" y="2789"/>
            <a:ext cx="12268200" cy="688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5303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400" y="2782"/>
            <a:ext cx="12268200" cy="688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127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0"/>
          <p:cNvSpPr txBox="1"/>
          <p:nvPr/>
        </p:nvSpPr>
        <p:spPr>
          <a:xfrm>
            <a:off x="857325" y="1124744"/>
            <a:ext cx="6318795" cy="4847481"/>
          </a:xfrm>
          <a:prstGeom prst="rect">
            <a:avLst/>
          </a:prstGeom>
          <a:noFill/>
        </p:spPr>
        <p:txBody>
          <a:bodyPr wrap="square" rtlCol="0">
            <a:spAutoFit/>
          </a:bodyPr>
          <a:lstStyle/>
          <a:p>
            <a:pPr lvl="0">
              <a:spcBef>
                <a:spcPts val="1200"/>
              </a:spcBef>
            </a:pPr>
            <a:r>
              <a:rPr lang="en-US" sz="4000" b="1" kern="0" dirty="0">
                <a:solidFill>
                  <a:schemeClr val="tx1">
                    <a:lumMod val="75000"/>
                    <a:lumOff val="25000"/>
                  </a:schemeClr>
                </a:solidFill>
              </a:rPr>
              <a:t>June 2020 Webinar – COVID-19: How We Ask Questions, Collect the Data and What Do We Learn? </a:t>
            </a:r>
            <a:endParaRPr lang="es-ES" sz="4000" b="1" kern="0" dirty="0" smtClean="0">
              <a:solidFill>
                <a:schemeClr val="tx1">
                  <a:lumMod val="75000"/>
                  <a:lumOff val="25000"/>
                </a:schemeClr>
              </a:solidFill>
            </a:endParaRPr>
          </a:p>
          <a:p>
            <a:pPr lvl="0">
              <a:spcBef>
                <a:spcPts val="1200"/>
              </a:spcBef>
            </a:pPr>
            <a:endParaRPr lang="es-ES" sz="4000" b="1" kern="0" dirty="0">
              <a:solidFill>
                <a:schemeClr val="tx1">
                  <a:lumMod val="75000"/>
                  <a:lumOff val="25000"/>
                </a:schemeClr>
              </a:solidFill>
            </a:endParaRPr>
          </a:p>
          <a:p>
            <a:pPr lvl="0"/>
            <a:r>
              <a:rPr lang="es-ES" sz="1100" b="1" kern="0" dirty="0" smtClean="0">
                <a:solidFill>
                  <a:schemeClr val="tx1">
                    <a:lumMod val="75000"/>
                    <a:lumOff val="25000"/>
                  </a:schemeClr>
                </a:solidFill>
              </a:rPr>
              <a:t>PRESENTED BY</a:t>
            </a:r>
            <a:endParaRPr lang="es-ES" sz="1100" b="1" kern="0" dirty="0">
              <a:solidFill>
                <a:schemeClr val="tx1">
                  <a:lumMod val="75000"/>
                  <a:lumOff val="25000"/>
                </a:schemeClr>
              </a:solidFill>
            </a:endParaRPr>
          </a:p>
          <a:p>
            <a:pPr lvl="0"/>
            <a:r>
              <a:rPr lang="es-ES" sz="2400" b="1" kern="0" dirty="0" smtClean="0">
                <a:solidFill>
                  <a:schemeClr val="tx1">
                    <a:lumMod val="75000"/>
                    <a:lumOff val="25000"/>
                  </a:schemeClr>
                </a:solidFill>
              </a:rPr>
              <a:t>Constanza </a:t>
            </a:r>
            <a:r>
              <a:rPr lang="es-ES" sz="2400" b="1" kern="0" dirty="0" err="1" smtClean="0">
                <a:solidFill>
                  <a:schemeClr val="tx1">
                    <a:lumMod val="75000"/>
                    <a:lumOff val="25000"/>
                  </a:schemeClr>
                </a:solidFill>
              </a:rPr>
              <a:t>Cilley</a:t>
            </a:r>
            <a:r>
              <a:rPr lang="es-ES" sz="2400" b="1" kern="0" dirty="0" smtClean="0">
                <a:solidFill>
                  <a:schemeClr val="tx1">
                    <a:lumMod val="75000"/>
                    <a:lumOff val="25000"/>
                  </a:schemeClr>
                </a:solidFill>
              </a:rPr>
              <a:t> – </a:t>
            </a:r>
            <a:r>
              <a:rPr lang="es-ES" sz="2400" b="1" kern="0" dirty="0" err="1" smtClean="0">
                <a:solidFill>
                  <a:schemeClr val="tx1">
                    <a:lumMod val="75000"/>
                    <a:lumOff val="25000"/>
                  </a:schemeClr>
                </a:solidFill>
              </a:rPr>
              <a:t>Voices</a:t>
            </a:r>
            <a:r>
              <a:rPr lang="es-ES" sz="2400" b="1" kern="0" dirty="0" smtClean="0">
                <a:solidFill>
                  <a:schemeClr val="tx1">
                    <a:lumMod val="75000"/>
                    <a:lumOff val="25000"/>
                  </a:schemeClr>
                </a:solidFill>
              </a:rPr>
              <a:t>! </a:t>
            </a:r>
            <a:r>
              <a:rPr lang="es-ES" sz="2400" b="1" kern="0" dirty="0" err="1" smtClean="0">
                <a:solidFill>
                  <a:schemeClr val="tx1">
                    <a:lumMod val="75000"/>
                    <a:lumOff val="25000"/>
                  </a:schemeClr>
                </a:solidFill>
              </a:rPr>
              <a:t>Executive</a:t>
            </a:r>
            <a:r>
              <a:rPr lang="es-ES" sz="2400" b="1" kern="0" dirty="0" smtClean="0">
                <a:solidFill>
                  <a:schemeClr val="tx1">
                    <a:lumMod val="75000"/>
                    <a:lumOff val="25000"/>
                  </a:schemeClr>
                </a:solidFill>
              </a:rPr>
              <a:t> Director</a:t>
            </a:r>
            <a:endParaRPr lang="es-ES" sz="2400" b="1" kern="0" dirty="0">
              <a:solidFill>
                <a:schemeClr val="tx1">
                  <a:lumMod val="75000"/>
                  <a:lumOff val="25000"/>
                </a:schemeClr>
              </a:solidFill>
            </a:endParaRPr>
          </a:p>
        </p:txBody>
      </p:sp>
      <p:pic>
        <p:nvPicPr>
          <p:cNvPr id="4" name="Shape 1005"/>
          <p:cNvPicPr preferRelativeResize="0"/>
          <p:nvPr/>
        </p:nvPicPr>
        <p:blipFill rotWithShape="1">
          <a:blip r:embed="rId3">
            <a:alphaModFix/>
          </a:blip>
          <a:srcRect/>
          <a:stretch/>
        </p:blipFill>
        <p:spPr>
          <a:xfrm>
            <a:off x="7536160" y="-27384"/>
            <a:ext cx="4655840" cy="6844102"/>
          </a:xfrm>
          <a:prstGeom prst="rect">
            <a:avLst/>
          </a:prstGeom>
          <a:noFill/>
          <a:ln>
            <a:noFill/>
          </a:ln>
        </p:spPr>
      </p:pic>
    </p:spTree>
    <p:extLst>
      <p:ext uri="{BB962C8B-B14F-4D97-AF65-F5344CB8AC3E}">
        <p14:creationId xmlns:p14="http://schemas.microsoft.com/office/powerpoint/2010/main" val="3597515053"/>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11424" y="1870952"/>
            <a:ext cx="6096000" cy="1323439"/>
          </a:xfrm>
          <a:prstGeom prst="rect">
            <a:avLst/>
          </a:prstGeom>
        </p:spPr>
        <p:txBody>
          <a:bodyPr>
            <a:spAutoFit/>
          </a:bodyPr>
          <a:lstStyle/>
          <a:p>
            <a:pPr>
              <a:spcBef>
                <a:spcPts val="1200"/>
              </a:spcBef>
            </a:pPr>
            <a:r>
              <a:rPr lang="en-US" sz="4000" b="1" kern="0" dirty="0">
                <a:solidFill>
                  <a:prstClr val="white"/>
                </a:solidFill>
              </a:rPr>
              <a:t>METHODOLOGIES USED</a:t>
            </a:r>
            <a:endParaRPr lang="es-ES" sz="4000" b="1" kern="0" dirty="0" smtClean="0">
              <a:solidFill>
                <a:prstClr val="white"/>
              </a:solidFill>
            </a:endParaRPr>
          </a:p>
        </p:txBody>
      </p:sp>
    </p:spTree>
    <p:extLst>
      <p:ext uri="{BB962C8B-B14F-4D97-AF65-F5344CB8AC3E}">
        <p14:creationId xmlns:p14="http://schemas.microsoft.com/office/powerpoint/2010/main" val="1546824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15680" y="1179909"/>
            <a:ext cx="2808312" cy="1384995"/>
          </a:xfrm>
          <a:prstGeom prst="rect">
            <a:avLst/>
          </a:prstGeom>
        </p:spPr>
        <p:txBody>
          <a:bodyPr wrap="square">
            <a:spAutoFit/>
          </a:bodyPr>
          <a:lstStyle/>
          <a:p>
            <a:r>
              <a:rPr lang="en-US" sz="2800" kern="0" dirty="0" err="1">
                <a:solidFill>
                  <a:schemeClr val="tx1">
                    <a:lumMod val="75000"/>
                    <a:lumOff val="25000"/>
                  </a:schemeClr>
                </a:solidFill>
              </a:rPr>
              <a:t>Qual</a:t>
            </a:r>
            <a:r>
              <a:rPr lang="en-US" sz="2800" kern="0" dirty="0">
                <a:solidFill>
                  <a:schemeClr val="tx1">
                    <a:lumMod val="75000"/>
                    <a:lumOff val="25000"/>
                  </a:schemeClr>
                </a:solidFill>
              </a:rPr>
              <a:t> (groups and interviews online</a:t>
            </a:r>
            <a:r>
              <a:rPr lang="en-US" sz="2800" kern="0" dirty="0" smtClean="0">
                <a:solidFill>
                  <a:schemeClr val="tx1">
                    <a:lumMod val="75000"/>
                    <a:lumOff val="25000"/>
                  </a:schemeClr>
                </a:solidFill>
              </a:rPr>
              <a:t>)</a:t>
            </a:r>
            <a:endParaRPr lang="es-AR" sz="2800" kern="0" dirty="0">
              <a:solidFill>
                <a:schemeClr val="tx1">
                  <a:lumMod val="75000"/>
                  <a:lumOff val="25000"/>
                </a:schemeClr>
              </a:solidFill>
            </a:endParaRPr>
          </a:p>
        </p:txBody>
      </p:sp>
      <p:pic>
        <p:nvPicPr>
          <p:cNvPr id="3081" name="Picture 9" descr="C:\Users\Belen\Documents\iconos wapor 2\png\003-survey.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291" y="3704908"/>
            <a:ext cx="1956340" cy="195634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Belen\Documents\iconos wapor 2\png\006-email.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0096" y="3558065"/>
            <a:ext cx="2031175" cy="2031175"/>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Belen\Documents\iconos wapor 2\png\001-video-call.png"/>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408" y="692696"/>
            <a:ext cx="2228723" cy="222872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Belen\Documents\iconos wapor 2\png\002-phone-ringing.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4364" y="899816"/>
            <a:ext cx="2054899" cy="2054899"/>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9264352" y="1465620"/>
            <a:ext cx="2424608" cy="523220"/>
          </a:xfrm>
          <a:prstGeom prst="rect">
            <a:avLst/>
          </a:prstGeom>
        </p:spPr>
        <p:txBody>
          <a:bodyPr wrap="square">
            <a:spAutoFit/>
          </a:bodyPr>
          <a:lstStyle/>
          <a:p>
            <a:pPr lvl="0"/>
            <a:r>
              <a:rPr lang="en-US" sz="2800" kern="0" dirty="0" smtClean="0">
                <a:solidFill>
                  <a:prstClr val="black">
                    <a:lumMod val="75000"/>
                    <a:lumOff val="25000"/>
                  </a:prstClr>
                </a:solidFill>
              </a:rPr>
              <a:t>Telephone</a:t>
            </a:r>
            <a:endParaRPr lang="es-AR" sz="2800" kern="0" dirty="0">
              <a:solidFill>
                <a:prstClr val="black">
                  <a:lumMod val="75000"/>
                  <a:lumOff val="25000"/>
                </a:prstClr>
              </a:solidFill>
            </a:endParaRPr>
          </a:p>
        </p:txBody>
      </p:sp>
      <p:sp>
        <p:nvSpPr>
          <p:cNvPr id="10" name="9 Rectángulo"/>
          <p:cNvSpPr/>
          <p:nvPr/>
        </p:nvSpPr>
        <p:spPr>
          <a:xfrm>
            <a:off x="3215680" y="3916213"/>
            <a:ext cx="3168352" cy="1384995"/>
          </a:xfrm>
          <a:prstGeom prst="rect">
            <a:avLst/>
          </a:prstGeom>
        </p:spPr>
        <p:txBody>
          <a:bodyPr wrap="square">
            <a:spAutoFit/>
          </a:bodyPr>
          <a:lstStyle/>
          <a:p>
            <a:pPr lvl="0"/>
            <a:r>
              <a:rPr lang="en-US" sz="2800" kern="0" dirty="0">
                <a:solidFill>
                  <a:prstClr val="black">
                    <a:lumMod val="75000"/>
                    <a:lumOff val="25000"/>
                  </a:prstClr>
                </a:solidFill>
              </a:rPr>
              <a:t>Online via panels and recruiting in social </a:t>
            </a:r>
            <a:r>
              <a:rPr lang="en-US" sz="2800" kern="0" dirty="0" smtClean="0">
                <a:solidFill>
                  <a:prstClr val="black">
                    <a:lumMod val="75000"/>
                    <a:lumOff val="25000"/>
                  </a:prstClr>
                </a:solidFill>
              </a:rPr>
              <a:t>media</a:t>
            </a:r>
            <a:endParaRPr lang="es-AR" sz="2800" kern="0" dirty="0">
              <a:solidFill>
                <a:prstClr val="black">
                  <a:lumMod val="75000"/>
                  <a:lumOff val="25000"/>
                </a:prstClr>
              </a:solidFill>
            </a:endParaRPr>
          </a:p>
        </p:txBody>
      </p:sp>
      <p:sp>
        <p:nvSpPr>
          <p:cNvPr id="12" name="11 Rectángulo"/>
          <p:cNvSpPr/>
          <p:nvPr/>
        </p:nvSpPr>
        <p:spPr>
          <a:xfrm>
            <a:off x="9264352" y="4273932"/>
            <a:ext cx="1685077" cy="523220"/>
          </a:xfrm>
          <a:prstGeom prst="rect">
            <a:avLst/>
          </a:prstGeom>
        </p:spPr>
        <p:txBody>
          <a:bodyPr wrap="none">
            <a:spAutoFit/>
          </a:bodyPr>
          <a:lstStyle/>
          <a:p>
            <a:r>
              <a:rPr lang="en-US" sz="2800" kern="0" dirty="0" smtClean="0"/>
              <a:t>E-mailing</a:t>
            </a:r>
            <a:endParaRPr lang="es-AR" dirty="0"/>
          </a:p>
        </p:txBody>
      </p:sp>
      <p:sp>
        <p:nvSpPr>
          <p:cNvPr id="28" name="27 Rectángulo"/>
          <p:cNvSpPr/>
          <p:nvPr/>
        </p:nvSpPr>
        <p:spPr>
          <a:xfrm rot="5400000">
            <a:off x="1955540" y="1893404"/>
            <a:ext cx="24482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28 Rectángulo"/>
          <p:cNvSpPr/>
          <p:nvPr/>
        </p:nvSpPr>
        <p:spPr>
          <a:xfrm rot="5400000">
            <a:off x="8004212" y="1880828"/>
            <a:ext cx="2448272"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29 Rectángulo"/>
          <p:cNvSpPr/>
          <p:nvPr/>
        </p:nvSpPr>
        <p:spPr>
          <a:xfrm rot="5400000">
            <a:off x="1955540" y="4746197"/>
            <a:ext cx="2448272"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30 Rectángulo"/>
          <p:cNvSpPr/>
          <p:nvPr/>
        </p:nvSpPr>
        <p:spPr>
          <a:xfrm rot="5400000">
            <a:off x="8004212" y="4645295"/>
            <a:ext cx="2448272"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08279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085"/>
                                        </p:tgtEl>
                                        <p:attrNameLst>
                                          <p:attrName>style.visibility</p:attrName>
                                        </p:attrNameLst>
                                      </p:cBhvr>
                                      <p:to>
                                        <p:strVal val="visible"/>
                                      </p:to>
                                    </p:set>
                                    <p:anim calcmode="lin" valueType="num">
                                      <p:cBhvr>
                                        <p:cTn id="12" dur="500" fill="hold"/>
                                        <p:tgtEl>
                                          <p:spTgt spid="3085"/>
                                        </p:tgtEl>
                                        <p:attrNameLst>
                                          <p:attrName>ppt_w</p:attrName>
                                        </p:attrNameLst>
                                      </p:cBhvr>
                                      <p:tavLst>
                                        <p:tav tm="0">
                                          <p:val>
                                            <p:fltVal val="0"/>
                                          </p:val>
                                        </p:tav>
                                        <p:tav tm="100000">
                                          <p:val>
                                            <p:strVal val="#ppt_w"/>
                                          </p:val>
                                        </p:tav>
                                      </p:tavLst>
                                    </p:anim>
                                    <p:anim calcmode="lin" valueType="num">
                                      <p:cBhvr>
                                        <p:cTn id="13" dur="500" fill="hold"/>
                                        <p:tgtEl>
                                          <p:spTgt spid="3085"/>
                                        </p:tgtEl>
                                        <p:attrNameLst>
                                          <p:attrName>ppt_h</p:attrName>
                                        </p:attrNameLst>
                                      </p:cBhvr>
                                      <p:tavLst>
                                        <p:tav tm="0">
                                          <p:val>
                                            <p:fltVal val="0"/>
                                          </p:val>
                                        </p:tav>
                                        <p:tav tm="100000">
                                          <p:val>
                                            <p:strVal val="#ppt_h"/>
                                          </p:val>
                                        </p:tav>
                                      </p:tavLst>
                                    </p:anim>
                                    <p:animEffect transition="in" filter="fade">
                                      <p:cBhvr>
                                        <p:cTn id="14" dur="500"/>
                                        <p:tgtEl>
                                          <p:spTgt spid="308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086"/>
                                        </p:tgtEl>
                                        <p:attrNameLst>
                                          <p:attrName>style.visibility</p:attrName>
                                        </p:attrNameLst>
                                      </p:cBhvr>
                                      <p:to>
                                        <p:strVal val="visible"/>
                                      </p:to>
                                    </p:set>
                                    <p:anim calcmode="lin" valueType="num">
                                      <p:cBhvr>
                                        <p:cTn id="23" dur="500" fill="hold"/>
                                        <p:tgtEl>
                                          <p:spTgt spid="3086"/>
                                        </p:tgtEl>
                                        <p:attrNameLst>
                                          <p:attrName>ppt_w</p:attrName>
                                        </p:attrNameLst>
                                      </p:cBhvr>
                                      <p:tavLst>
                                        <p:tav tm="0">
                                          <p:val>
                                            <p:fltVal val="0"/>
                                          </p:val>
                                        </p:tav>
                                        <p:tav tm="100000">
                                          <p:val>
                                            <p:strVal val="#ppt_w"/>
                                          </p:val>
                                        </p:tav>
                                      </p:tavLst>
                                    </p:anim>
                                    <p:anim calcmode="lin" valueType="num">
                                      <p:cBhvr>
                                        <p:cTn id="24" dur="500" fill="hold"/>
                                        <p:tgtEl>
                                          <p:spTgt spid="3086"/>
                                        </p:tgtEl>
                                        <p:attrNameLst>
                                          <p:attrName>ppt_h</p:attrName>
                                        </p:attrNameLst>
                                      </p:cBhvr>
                                      <p:tavLst>
                                        <p:tav tm="0">
                                          <p:val>
                                            <p:fltVal val="0"/>
                                          </p:val>
                                        </p:tav>
                                        <p:tav tm="100000">
                                          <p:val>
                                            <p:strVal val="#ppt_h"/>
                                          </p:val>
                                        </p:tav>
                                      </p:tavLst>
                                    </p:anim>
                                    <p:animEffect transition="in" filter="fade">
                                      <p:cBhvr>
                                        <p:cTn id="25" dur="500"/>
                                        <p:tgtEl>
                                          <p:spTgt spid="308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3081"/>
                                        </p:tgtEl>
                                        <p:attrNameLst>
                                          <p:attrName>style.visibility</p:attrName>
                                        </p:attrNameLst>
                                      </p:cBhvr>
                                      <p:to>
                                        <p:strVal val="visible"/>
                                      </p:to>
                                    </p:set>
                                    <p:anim calcmode="lin" valueType="num">
                                      <p:cBhvr>
                                        <p:cTn id="39" dur="500" fill="hold"/>
                                        <p:tgtEl>
                                          <p:spTgt spid="3081"/>
                                        </p:tgtEl>
                                        <p:attrNameLst>
                                          <p:attrName>ppt_w</p:attrName>
                                        </p:attrNameLst>
                                      </p:cBhvr>
                                      <p:tavLst>
                                        <p:tav tm="0">
                                          <p:val>
                                            <p:fltVal val="0"/>
                                          </p:val>
                                        </p:tav>
                                        <p:tav tm="100000">
                                          <p:val>
                                            <p:strVal val="#ppt_w"/>
                                          </p:val>
                                        </p:tav>
                                      </p:tavLst>
                                    </p:anim>
                                    <p:anim calcmode="lin" valueType="num">
                                      <p:cBhvr>
                                        <p:cTn id="40" dur="500" fill="hold"/>
                                        <p:tgtEl>
                                          <p:spTgt spid="3081"/>
                                        </p:tgtEl>
                                        <p:attrNameLst>
                                          <p:attrName>ppt_h</p:attrName>
                                        </p:attrNameLst>
                                      </p:cBhvr>
                                      <p:tavLst>
                                        <p:tav tm="0">
                                          <p:val>
                                            <p:fltVal val="0"/>
                                          </p:val>
                                        </p:tav>
                                        <p:tav tm="100000">
                                          <p:val>
                                            <p:strVal val="#ppt_h"/>
                                          </p:val>
                                        </p:tav>
                                      </p:tavLst>
                                    </p:anim>
                                    <p:animEffect transition="in" filter="fade">
                                      <p:cBhvr>
                                        <p:cTn id="41" dur="500"/>
                                        <p:tgtEl>
                                          <p:spTgt spid="308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3084"/>
                                        </p:tgtEl>
                                        <p:attrNameLst>
                                          <p:attrName>style.visibility</p:attrName>
                                        </p:attrNameLst>
                                      </p:cBhvr>
                                      <p:to>
                                        <p:strVal val="visible"/>
                                      </p:to>
                                    </p:set>
                                    <p:anim calcmode="lin" valueType="num">
                                      <p:cBhvr>
                                        <p:cTn id="55" dur="500" fill="hold"/>
                                        <p:tgtEl>
                                          <p:spTgt spid="3084"/>
                                        </p:tgtEl>
                                        <p:attrNameLst>
                                          <p:attrName>ppt_w</p:attrName>
                                        </p:attrNameLst>
                                      </p:cBhvr>
                                      <p:tavLst>
                                        <p:tav tm="0">
                                          <p:val>
                                            <p:fltVal val="0"/>
                                          </p:val>
                                        </p:tav>
                                        <p:tav tm="100000">
                                          <p:val>
                                            <p:strVal val="#ppt_w"/>
                                          </p:val>
                                        </p:tav>
                                      </p:tavLst>
                                    </p:anim>
                                    <p:anim calcmode="lin" valueType="num">
                                      <p:cBhvr>
                                        <p:cTn id="56" dur="500" fill="hold"/>
                                        <p:tgtEl>
                                          <p:spTgt spid="3084"/>
                                        </p:tgtEl>
                                        <p:attrNameLst>
                                          <p:attrName>ppt_h</p:attrName>
                                        </p:attrNameLst>
                                      </p:cBhvr>
                                      <p:tavLst>
                                        <p:tav tm="0">
                                          <p:val>
                                            <p:fltVal val="0"/>
                                          </p:val>
                                        </p:tav>
                                        <p:tav tm="100000">
                                          <p:val>
                                            <p:strVal val="#ppt_h"/>
                                          </p:val>
                                        </p:tav>
                                      </p:tavLst>
                                    </p:anim>
                                    <p:animEffect transition="in" filter="fade">
                                      <p:cBhvr>
                                        <p:cTn id="57" dur="500"/>
                                        <p:tgtEl>
                                          <p:spTgt spid="308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11424" y="1870952"/>
            <a:ext cx="6096000" cy="707886"/>
          </a:xfrm>
          <a:prstGeom prst="rect">
            <a:avLst/>
          </a:prstGeom>
        </p:spPr>
        <p:txBody>
          <a:bodyPr>
            <a:spAutoFit/>
          </a:bodyPr>
          <a:lstStyle/>
          <a:p>
            <a:pPr>
              <a:spcBef>
                <a:spcPts val="1200"/>
              </a:spcBef>
            </a:pPr>
            <a:r>
              <a:rPr lang="en-US" sz="4000" b="1" kern="0" dirty="0" smtClean="0">
                <a:solidFill>
                  <a:prstClr val="white"/>
                </a:solidFill>
              </a:rPr>
              <a:t>CHALLENGES </a:t>
            </a:r>
            <a:endParaRPr lang="es-ES" sz="4000" b="1" kern="0" dirty="0" smtClean="0">
              <a:solidFill>
                <a:prstClr val="white"/>
              </a:solidFill>
            </a:endParaRPr>
          </a:p>
        </p:txBody>
      </p:sp>
    </p:spTree>
    <p:extLst>
      <p:ext uri="{BB962C8B-B14F-4D97-AF65-F5344CB8AC3E}">
        <p14:creationId xmlns:p14="http://schemas.microsoft.com/office/powerpoint/2010/main" val="358714556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92987" y="1340768"/>
            <a:ext cx="6779677" cy="2985433"/>
          </a:xfrm>
          <a:prstGeom prst="rect">
            <a:avLst/>
          </a:prstGeom>
          <a:solidFill>
            <a:schemeClr val="bg1"/>
          </a:solidFill>
        </p:spPr>
        <p:txBody>
          <a:bodyPr wrap="square">
            <a:spAutoFit/>
          </a:bodyPr>
          <a:lstStyle/>
          <a:p>
            <a:pPr marL="342900" marR="0" lvl="0" indent="-342900" algn="l" defTabSz="914400" rtl="0" eaLnBrk="1" fontAlgn="auto" latinLnBrk="0" hangingPunct="1">
              <a:lnSpc>
                <a:spcPct val="100000"/>
              </a:lnSpc>
              <a:spcBef>
                <a:spcPts val="600"/>
              </a:spcBef>
              <a:spcAft>
                <a:spcPts val="1200"/>
              </a:spcAft>
              <a:buClr>
                <a:srgbClr val="33A3DC"/>
              </a:buClr>
              <a:buSzTx/>
              <a:buFont typeface="Wingdings"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Arial"/>
                <a:ea typeface="+mn-ea"/>
                <a:cs typeface="+mn-cs"/>
              </a:rPr>
              <a:t>Adaptation of methodologies in a region where face to face is the most representative method.</a:t>
            </a:r>
            <a:endParaRPr kumimoji="0" lang="es-AR" sz="2000" b="0" i="0" u="none" strike="noStrike" kern="0" cap="none" spc="0" normalizeH="0" baseline="0" noProof="0" dirty="0">
              <a:ln>
                <a:noFill/>
              </a:ln>
              <a:solidFill>
                <a:prstClr val="black">
                  <a:lumMod val="75000"/>
                  <a:lumOff val="25000"/>
                </a:prst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1200"/>
              </a:spcBef>
              <a:spcAft>
                <a:spcPts val="1200"/>
              </a:spcAft>
              <a:buClr>
                <a:srgbClr val="33A3DC"/>
              </a:buClr>
              <a:buSzTx/>
              <a:buFont typeface="Wingdings" pitchFamily="2" charset="2"/>
              <a:buChar char="§"/>
              <a:tabLst/>
              <a:defRPr/>
            </a:pPr>
            <a:r>
              <a:rPr kumimoji="0" lang="en-US" sz="2000" b="0" i="0" u="none" strike="noStrike" kern="0" cap="none" spc="0" normalizeH="0" baseline="0" noProof="0" dirty="0">
                <a:ln>
                  <a:noFill/>
                </a:ln>
                <a:solidFill>
                  <a:prstClr val="black">
                    <a:lumMod val="75000"/>
                    <a:lumOff val="25000"/>
                  </a:prstClr>
                </a:solidFill>
                <a:effectLst/>
                <a:uLnTx/>
                <a:uFillTx/>
                <a:latin typeface="Arial"/>
                <a:ea typeface="+mn-ea"/>
                <a:cs typeface="+mn-cs"/>
              </a:rPr>
              <a:t>Not losing comparability (we have trends since early 80s in the country for many variables) and tracking variations adds enormous value.</a:t>
            </a:r>
            <a:endParaRPr kumimoji="0" lang="es-AR" sz="2000" b="0" i="0" u="none" strike="noStrike" kern="0" cap="none" spc="0" normalizeH="0" baseline="0" noProof="0" dirty="0">
              <a:ln>
                <a:noFill/>
              </a:ln>
              <a:solidFill>
                <a:prstClr val="black">
                  <a:lumMod val="75000"/>
                  <a:lumOff val="25000"/>
                </a:prst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600"/>
              </a:spcBef>
              <a:spcAft>
                <a:spcPts val="1200"/>
              </a:spcAft>
              <a:buClr>
                <a:srgbClr val="33A3DC"/>
              </a:buClr>
              <a:buSzTx/>
              <a:buFont typeface="Wingdings" pitchFamily="2" charset="2"/>
              <a:buChar char="§"/>
              <a:tabLst/>
              <a:defRPr/>
            </a:pPr>
            <a:r>
              <a:rPr kumimoji="0" lang="en-US" sz="2000" b="0" i="0" u="none" strike="noStrike" kern="0" cap="none" spc="0" normalizeH="0" baseline="0" noProof="0" dirty="0" smtClean="0">
                <a:ln>
                  <a:noFill/>
                </a:ln>
                <a:solidFill>
                  <a:prstClr val="black">
                    <a:lumMod val="75000"/>
                    <a:lumOff val="25000"/>
                  </a:prstClr>
                </a:solidFill>
                <a:effectLst/>
                <a:uLnTx/>
                <a:uFillTx/>
                <a:latin typeface="Arial"/>
                <a:ea typeface="+mn-ea"/>
                <a:cs typeface="+mn-cs"/>
              </a:rPr>
              <a:t>Mastering </a:t>
            </a:r>
            <a:r>
              <a:rPr kumimoji="0" lang="en-US" sz="2000" b="0" i="0" u="none" strike="noStrike" kern="0" cap="none" spc="0" normalizeH="0" baseline="0" noProof="0" dirty="0">
                <a:ln>
                  <a:noFill/>
                </a:ln>
                <a:solidFill>
                  <a:prstClr val="black">
                    <a:lumMod val="75000"/>
                    <a:lumOff val="25000"/>
                  </a:prstClr>
                </a:solidFill>
                <a:effectLst/>
                <a:uLnTx/>
                <a:uFillTx/>
                <a:latin typeface="Arial"/>
                <a:ea typeface="+mn-ea"/>
                <a:cs typeface="+mn-cs"/>
              </a:rPr>
              <a:t>mix mode.</a:t>
            </a:r>
            <a:endParaRPr kumimoji="0" lang="es-AR" sz="2000" b="0" i="0" u="none" strike="noStrike" kern="0" cap="none" spc="0" normalizeH="0" baseline="0" noProof="0" dirty="0">
              <a:ln>
                <a:noFill/>
              </a:ln>
              <a:solidFill>
                <a:prstClr val="black">
                  <a:lumMod val="75000"/>
                  <a:lumOff val="25000"/>
                </a:prstClr>
              </a:solidFill>
              <a:effectLst/>
              <a:uLnTx/>
              <a:uFillTx/>
              <a:latin typeface="Arial"/>
              <a:ea typeface="+mn-ea"/>
              <a:cs typeface="+mn-cs"/>
            </a:endParaRPr>
          </a:p>
          <a:p>
            <a:pPr marL="285750" marR="0" lvl="0" indent="-285750" algn="l" defTabSz="914400" rtl="0" eaLnBrk="1" fontAlgn="auto" latinLnBrk="0" hangingPunct="1">
              <a:lnSpc>
                <a:spcPct val="100000"/>
              </a:lnSpc>
              <a:spcBef>
                <a:spcPts val="600"/>
              </a:spcBef>
              <a:spcAft>
                <a:spcPts val="0"/>
              </a:spcAft>
              <a:buClr>
                <a:srgbClr val="33A3DC"/>
              </a:buClr>
              <a:buSzTx/>
              <a:buFont typeface="Wingdings" pitchFamily="2" charset="2"/>
              <a:buChar char="§"/>
              <a:tabLst/>
              <a:defRPr/>
            </a:pPr>
            <a:endParaRPr kumimoji="0" lang="es-AR"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098" name="Picture 2" descr="C:\Users\Belen\Downloads\jigsaw-32249_1280.pn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040" r="25107"/>
          <a:stretch/>
        </p:blipFill>
        <p:spPr bwMode="auto">
          <a:xfrm>
            <a:off x="257691" y="115777"/>
            <a:ext cx="4758189" cy="604952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159896" y="44624"/>
            <a:ext cx="45719" cy="6049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4 Rectángulo"/>
          <p:cNvSpPr/>
          <p:nvPr/>
        </p:nvSpPr>
        <p:spPr>
          <a:xfrm>
            <a:off x="5205615" y="44624"/>
            <a:ext cx="69636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3600" b="1" i="0" u="none" strike="noStrike" kern="0" cap="none" spc="0" normalizeH="0" baseline="0" noProof="0" dirty="0" smtClean="0">
                <a:ln>
                  <a:noFill/>
                </a:ln>
                <a:solidFill>
                  <a:srgbClr val="33A3DC"/>
                </a:solidFill>
                <a:effectLst/>
                <a:uLnTx/>
                <a:uFillTx/>
                <a:latin typeface="Arial"/>
                <a:ea typeface="+mn-ea"/>
                <a:cs typeface="+mn-cs"/>
              </a:rPr>
              <a:t>METHODOLOGICAL CHALLENGES</a:t>
            </a:r>
            <a:endParaRPr kumimoji="0" lang="es-AR" sz="3600" b="1" i="0" u="none" strike="noStrike" kern="0" cap="none" spc="0" normalizeH="0" baseline="0" noProof="0" dirty="0">
              <a:ln>
                <a:noFill/>
              </a:ln>
              <a:solidFill>
                <a:srgbClr val="33A3DC"/>
              </a:solidFill>
              <a:effectLst/>
              <a:uLnTx/>
              <a:uFillTx/>
              <a:latin typeface="Arial"/>
              <a:ea typeface="+mn-ea"/>
              <a:cs typeface="+mn-cs"/>
            </a:endParaRPr>
          </a:p>
        </p:txBody>
      </p:sp>
    </p:spTree>
    <p:extLst>
      <p:ext uri="{BB962C8B-B14F-4D97-AF65-F5344CB8AC3E}">
        <p14:creationId xmlns:p14="http://schemas.microsoft.com/office/powerpoint/2010/main" val="206660577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18238" y="1546334"/>
            <a:ext cx="6779677" cy="4062651"/>
          </a:xfrm>
          <a:prstGeom prst="rect">
            <a:avLst/>
          </a:prstGeom>
          <a:solidFill>
            <a:schemeClr val="bg1"/>
          </a:solidFill>
        </p:spPr>
        <p:txBody>
          <a:bodyPr wrap="square">
            <a:spAutoFit/>
          </a:bodyPr>
          <a:lstStyle/>
          <a:p>
            <a:pPr marL="342900" indent="-342900">
              <a:spcAft>
                <a:spcPts val="1200"/>
              </a:spcAft>
              <a:buClr>
                <a:schemeClr val="accent3"/>
              </a:buClr>
              <a:buFont typeface="Wingdings" pitchFamily="2" charset="2"/>
              <a:buChar char="§"/>
            </a:pPr>
            <a:r>
              <a:rPr lang="en-US" sz="2000" kern="0" dirty="0">
                <a:solidFill>
                  <a:prstClr val="black">
                    <a:lumMod val="75000"/>
                    <a:lumOff val="25000"/>
                  </a:prstClr>
                </a:solidFill>
              </a:rPr>
              <a:t>Speed/ timing. The situation is dynamic and timing is more key than ever.</a:t>
            </a:r>
            <a:endParaRPr lang="es-AR" sz="2000" kern="0" dirty="0">
              <a:solidFill>
                <a:prstClr val="black">
                  <a:lumMod val="75000"/>
                  <a:lumOff val="25000"/>
                </a:prstClr>
              </a:solidFill>
            </a:endParaRPr>
          </a:p>
          <a:p>
            <a:pPr marL="342900" indent="-342900">
              <a:spcAft>
                <a:spcPts val="1200"/>
              </a:spcAft>
              <a:buClr>
                <a:schemeClr val="accent3"/>
              </a:buClr>
              <a:buFont typeface="Wingdings" pitchFamily="2" charset="2"/>
              <a:buChar char="§"/>
            </a:pPr>
            <a:r>
              <a:rPr lang="en-US" sz="2000" kern="0" dirty="0">
                <a:solidFill>
                  <a:prstClr val="black">
                    <a:lumMod val="75000"/>
                    <a:lumOff val="25000"/>
                  </a:prstClr>
                </a:solidFill>
              </a:rPr>
              <a:t>International research: </a:t>
            </a:r>
            <a:r>
              <a:rPr lang="en-US" sz="2000" kern="0" dirty="0" smtClean="0">
                <a:solidFill>
                  <a:prstClr val="black">
                    <a:lumMod val="75000"/>
                    <a:lumOff val="25000"/>
                  </a:prstClr>
                </a:solidFill>
              </a:rPr>
              <a:t>speed and changes </a:t>
            </a:r>
            <a:r>
              <a:rPr lang="en-US" sz="2000" kern="0" dirty="0">
                <a:solidFill>
                  <a:prstClr val="black">
                    <a:lumMod val="75000"/>
                    <a:lumOff val="25000"/>
                  </a:prstClr>
                </a:solidFill>
              </a:rPr>
              <a:t>in methodologies, etc. add complexity. </a:t>
            </a:r>
            <a:endParaRPr lang="es-AR" sz="2000" kern="0" dirty="0">
              <a:solidFill>
                <a:prstClr val="black">
                  <a:lumMod val="75000"/>
                  <a:lumOff val="25000"/>
                </a:prstClr>
              </a:solidFill>
            </a:endParaRPr>
          </a:p>
          <a:p>
            <a:pPr marL="342900" indent="-342900">
              <a:spcAft>
                <a:spcPts val="1200"/>
              </a:spcAft>
              <a:buClr>
                <a:schemeClr val="accent3"/>
              </a:buClr>
              <a:buFont typeface="Wingdings" pitchFamily="2" charset="2"/>
              <a:buChar char="§"/>
            </a:pPr>
            <a:r>
              <a:rPr lang="en-US" sz="2000" kern="0" dirty="0">
                <a:solidFill>
                  <a:prstClr val="black">
                    <a:lumMod val="75000"/>
                    <a:lumOff val="25000"/>
                  </a:prstClr>
                </a:solidFill>
              </a:rPr>
              <a:t>In research among key informants/ opinion leaders/ businesses/ institutions although the methodologies in general have not changed accessing the target is more </a:t>
            </a:r>
            <a:r>
              <a:rPr lang="en-US" sz="2000" kern="0" dirty="0" smtClean="0">
                <a:solidFill>
                  <a:prstClr val="black">
                    <a:lumMod val="75000"/>
                    <a:lumOff val="25000"/>
                  </a:prstClr>
                </a:solidFill>
              </a:rPr>
              <a:t>difficult, though once you access the target in our experience they tend to respond more.</a:t>
            </a:r>
            <a:endParaRPr lang="es-AR" sz="2000" kern="0" dirty="0">
              <a:solidFill>
                <a:prstClr val="black">
                  <a:lumMod val="75000"/>
                  <a:lumOff val="25000"/>
                </a:prstClr>
              </a:solidFill>
            </a:endParaRPr>
          </a:p>
          <a:p>
            <a:pPr marL="342900" indent="-342900">
              <a:spcAft>
                <a:spcPts val="1200"/>
              </a:spcAft>
              <a:buClr>
                <a:schemeClr val="accent3"/>
              </a:buClr>
              <a:buFont typeface="Wingdings" pitchFamily="2" charset="2"/>
              <a:buChar char="§"/>
            </a:pPr>
            <a:r>
              <a:rPr lang="en-US" sz="2000" kern="0" dirty="0" smtClean="0">
                <a:solidFill>
                  <a:prstClr val="black">
                    <a:lumMod val="75000"/>
                    <a:lumOff val="25000"/>
                  </a:prstClr>
                </a:solidFill>
              </a:rPr>
              <a:t>Funding is a big challenge</a:t>
            </a:r>
            <a:endParaRPr lang="en-US" sz="2000" kern="0" dirty="0">
              <a:solidFill>
                <a:prstClr val="black">
                  <a:lumMod val="75000"/>
                  <a:lumOff val="25000"/>
                </a:prstClr>
              </a:solidFill>
            </a:endParaRPr>
          </a:p>
          <a:p>
            <a:pPr marL="285750" indent="-285750">
              <a:buClr>
                <a:schemeClr val="accent2"/>
              </a:buClr>
              <a:buFont typeface="Wingdings" pitchFamily="2" charset="2"/>
              <a:buChar char="§"/>
            </a:pPr>
            <a:endParaRPr lang="es-AR" dirty="0"/>
          </a:p>
        </p:txBody>
      </p:sp>
      <p:pic>
        <p:nvPicPr>
          <p:cNvPr id="4098" name="Picture 2" descr="C:\Users\Belen\Downloads\jigsaw-32249_1280.png"/>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040" r="25107"/>
          <a:stretch/>
        </p:blipFill>
        <p:spPr bwMode="auto">
          <a:xfrm>
            <a:off x="257691" y="115777"/>
            <a:ext cx="4758189" cy="604952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159896" y="44624"/>
            <a:ext cx="45719" cy="60495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accent3"/>
              </a:solidFill>
            </a:endParaRPr>
          </a:p>
        </p:txBody>
      </p:sp>
      <p:sp>
        <p:nvSpPr>
          <p:cNvPr id="5" name="4 Rectángulo"/>
          <p:cNvSpPr/>
          <p:nvPr/>
        </p:nvSpPr>
        <p:spPr>
          <a:xfrm>
            <a:off x="5205615" y="44624"/>
            <a:ext cx="6963688" cy="1354217"/>
          </a:xfrm>
          <a:prstGeom prst="rect">
            <a:avLst/>
          </a:prstGeom>
          <a:noFill/>
        </p:spPr>
        <p:txBody>
          <a:bodyPr wrap="square" rtlCol="0">
            <a:spAutoFit/>
          </a:bodyPr>
          <a:lstStyle/>
          <a:p>
            <a:pPr>
              <a:spcBef>
                <a:spcPts val="1200"/>
              </a:spcBef>
            </a:pPr>
            <a:r>
              <a:rPr lang="en-US" sz="3600" b="1" kern="0" dirty="0" smtClean="0">
                <a:solidFill>
                  <a:schemeClr val="accent3"/>
                </a:solidFill>
              </a:rPr>
              <a:t>OPERATIONAL </a:t>
            </a:r>
          </a:p>
          <a:p>
            <a:pPr>
              <a:spcBef>
                <a:spcPts val="1200"/>
              </a:spcBef>
            </a:pPr>
            <a:r>
              <a:rPr lang="en-US" sz="3600" b="1" kern="0" dirty="0" smtClean="0">
                <a:solidFill>
                  <a:schemeClr val="accent3"/>
                </a:solidFill>
              </a:rPr>
              <a:t>CHALLENGES</a:t>
            </a:r>
            <a:endParaRPr lang="es-AR" sz="3600" b="1" kern="0" dirty="0">
              <a:solidFill>
                <a:schemeClr val="accent3"/>
              </a:solidFill>
            </a:endParaRPr>
          </a:p>
        </p:txBody>
      </p:sp>
    </p:spTree>
    <p:extLst>
      <p:ext uri="{BB962C8B-B14F-4D97-AF65-F5344CB8AC3E}">
        <p14:creationId xmlns:p14="http://schemas.microsoft.com/office/powerpoint/2010/main" val="24169259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231904" y="1765265"/>
            <a:ext cx="6779677" cy="1015663"/>
          </a:xfrm>
          <a:prstGeom prst="rect">
            <a:avLst/>
          </a:prstGeom>
          <a:solidFill>
            <a:schemeClr val="bg1"/>
          </a:solidFill>
        </p:spPr>
        <p:txBody>
          <a:bodyPr wrap="square">
            <a:spAutoFit/>
          </a:bodyPr>
          <a:lstStyle/>
          <a:p>
            <a:pPr marL="342900" indent="-342900">
              <a:buClr>
                <a:schemeClr val="accent4"/>
              </a:buClr>
              <a:buFont typeface="Wingdings" pitchFamily="2" charset="2"/>
              <a:buChar char="§"/>
            </a:pPr>
            <a:r>
              <a:rPr lang="en-US" sz="2000" kern="0" dirty="0">
                <a:solidFill>
                  <a:prstClr val="black">
                    <a:lumMod val="75000"/>
                    <a:lumOff val="25000"/>
                  </a:prstClr>
                </a:solidFill>
              </a:rPr>
              <a:t>Conducting systematic research that can be consulted for immediate action &amp; can be used for more deep analysis and understanding on changes in the future.</a:t>
            </a:r>
            <a:endParaRPr lang="es-AR" sz="2000" kern="0" dirty="0">
              <a:solidFill>
                <a:prstClr val="black">
                  <a:lumMod val="75000"/>
                  <a:lumOff val="25000"/>
                </a:prstClr>
              </a:solidFill>
            </a:endParaRPr>
          </a:p>
        </p:txBody>
      </p:sp>
      <p:pic>
        <p:nvPicPr>
          <p:cNvPr id="4098" name="Picture 2" descr="C:\Users\Belen\Downloads\jigsaw-32249_1280.png"/>
          <p:cNvPicPr>
            <a:picLocks noChangeAspect="1" noChangeArrowheads="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040" r="25107"/>
          <a:stretch/>
        </p:blipFill>
        <p:spPr bwMode="auto">
          <a:xfrm>
            <a:off x="257691" y="115777"/>
            <a:ext cx="4758189" cy="604952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159896" y="44624"/>
            <a:ext cx="45719" cy="6049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p:cNvSpPr/>
          <p:nvPr/>
        </p:nvSpPr>
        <p:spPr>
          <a:xfrm>
            <a:off x="5205615" y="44624"/>
            <a:ext cx="6963688" cy="1354217"/>
          </a:xfrm>
          <a:prstGeom prst="rect">
            <a:avLst/>
          </a:prstGeom>
          <a:noFill/>
        </p:spPr>
        <p:txBody>
          <a:bodyPr wrap="square" rtlCol="0">
            <a:spAutoFit/>
          </a:bodyPr>
          <a:lstStyle/>
          <a:p>
            <a:pPr>
              <a:spcBef>
                <a:spcPts val="1200"/>
              </a:spcBef>
            </a:pPr>
            <a:r>
              <a:rPr lang="en-US" sz="3600" b="1" kern="0" dirty="0" smtClean="0">
                <a:solidFill>
                  <a:schemeClr val="accent4"/>
                </a:solidFill>
              </a:rPr>
              <a:t>STRATEGIC </a:t>
            </a:r>
          </a:p>
          <a:p>
            <a:pPr>
              <a:spcBef>
                <a:spcPts val="1200"/>
              </a:spcBef>
            </a:pPr>
            <a:r>
              <a:rPr lang="en-US" sz="3600" b="1" kern="0" dirty="0" smtClean="0">
                <a:solidFill>
                  <a:schemeClr val="accent4"/>
                </a:solidFill>
              </a:rPr>
              <a:t>CHALLENGES</a:t>
            </a:r>
            <a:endParaRPr lang="es-AR" sz="3600" b="1" kern="0" dirty="0">
              <a:solidFill>
                <a:schemeClr val="accent4"/>
              </a:solidFill>
            </a:endParaRPr>
          </a:p>
        </p:txBody>
      </p:sp>
    </p:spTree>
    <p:extLst>
      <p:ext uri="{BB962C8B-B14F-4D97-AF65-F5344CB8AC3E}">
        <p14:creationId xmlns:p14="http://schemas.microsoft.com/office/powerpoint/2010/main" val="284690614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11424" y="1628800"/>
            <a:ext cx="6096000" cy="1323439"/>
          </a:xfrm>
          <a:prstGeom prst="rect">
            <a:avLst/>
          </a:prstGeom>
        </p:spPr>
        <p:txBody>
          <a:bodyPr>
            <a:spAutoFit/>
          </a:bodyPr>
          <a:lstStyle/>
          <a:p>
            <a:pPr>
              <a:spcBef>
                <a:spcPts val="1200"/>
              </a:spcBef>
            </a:pPr>
            <a:r>
              <a:rPr lang="en-US" sz="4000" b="1" kern="0" dirty="0" smtClean="0">
                <a:solidFill>
                  <a:prstClr val="white"/>
                </a:solidFill>
              </a:rPr>
              <a:t>SOME INTERESTING FINDINGS</a:t>
            </a:r>
            <a:endParaRPr lang="es-ES" sz="4000" b="1" kern="0" dirty="0" smtClean="0">
              <a:solidFill>
                <a:prstClr val="white"/>
              </a:solidFill>
            </a:endParaRPr>
          </a:p>
        </p:txBody>
      </p:sp>
    </p:spTree>
    <p:extLst>
      <p:ext uri="{BB962C8B-B14F-4D97-AF65-F5344CB8AC3E}">
        <p14:creationId xmlns:p14="http://schemas.microsoft.com/office/powerpoint/2010/main" val="34044286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7384"/>
            <a:ext cx="12192000" cy="2060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p:cNvSpPr/>
          <p:nvPr/>
        </p:nvSpPr>
        <p:spPr>
          <a:xfrm>
            <a:off x="407368" y="404664"/>
            <a:ext cx="7560840" cy="1384995"/>
          </a:xfrm>
          <a:prstGeom prst="rect">
            <a:avLst/>
          </a:prstGeom>
        </p:spPr>
        <p:txBody>
          <a:bodyPr wrap="square">
            <a:spAutoFit/>
          </a:bodyPr>
          <a:lstStyle/>
          <a:p>
            <a:r>
              <a:rPr lang="es-ES" sz="2800" b="1" kern="0" dirty="0" err="1">
                <a:solidFill>
                  <a:schemeClr val="bg1"/>
                </a:solidFill>
              </a:rPr>
              <a:t>The</a:t>
            </a:r>
            <a:r>
              <a:rPr lang="es-ES" sz="2800" b="1" kern="0" dirty="0">
                <a:solidFill>
                  <a:schemeClr val="bg1"/>
                </a:solidFill>
              </a:rPr>
              <a:t> </a:t>
            </a:r>
            <a:r>
              <a:rPr lang="es-ES" sz="2800" b="1" kern="0" dirty="0" err="1">
                <a:solidFill>
                  <a:schemeClr val="bg1"/>
                </a:solidFill>
              </a:rPr>
              <a:t>power</a:t>
            </a:r>
            <a:r>
              <a:rPr lang="es-ES" sz="2800" b="1" kern="0" dirty="0">
                <a:solidFill>
                  <a:schemeClr val="bg1"/>
                </a:solidFill>
              </a:rPr>
              <a:t> of </a:t>
            </a:r>
            <a:r>
              <a:rPr lang="es-ES" sz="2800" b="1" kern="0" dirty="0" err="1">
                <a:solidFill>
                  <a:schemeClr val="bg1"/>
                </a:solidFill>
              </a:rPr>
              <a:t>qualitative</a:t>
            </a:r>
            <a:r>
              <a:rPr lang="es-ES" sz="2800" b="1" kern="0" dirty="0">
                <a:solidFill>
                  <a:schemeClr val="bg1"/>
                </a:solidFill>
              </a:rPr>
              <a:t> </a:t>
            </a:r>
            <a:r>
              <a:rPr lang="es-ES" sz="2800" b="1" kern="0" dirty="0" err="1">
                <a:solidFill>
                  <a:schemeClr val="bg1"/>
                </a:solidFill>
              </a:rPr>
              <a:t>research</a:t>
            </a:r>
            <a:r>
              <a:rPr lang="es-ES" sz="2800" b="1" kern="0" dirty="0">
                <a:solidFill>
                  <a:schemeClr val="bg1"/>
                </a:solidFill>
              </a:rPr>
              <a:t> </a:t>
            </a:r>
            <a:r>
              <a:rPr lang="es-ES" sz="2800" b="1" kern="0" dirty="0" err="1">
                <a:solidFill>
                  <a:schemeClr val="bg1"/>
                </a:solidFill>
              </a:rPr>
              <a:t>to</a:t>
            </a:r>
            <a:r>
              <a:rPr lang="es-ES" sz="2800" b="1" kern="0" dirty="0">
                <a:solidFill>
                  <a:schemeClr val="bg1"/>
                </a:solidFill>
              </a:rPr>
              <a:t> </a:t>
            </a:r>
            <a:r>
              <a:rPr lang="es-ES" sz="2800" b="1" kern="0" dirty="0" err="1">
                <a:solidFill>
                  <a:schemeClr val="bg1"/>
                </a:solidFill>
              </a:rPr>
              <a:t>get</a:t>
            </a:r>
            <a:r>
              <a:rPr lang="es-ES" sz="2800" b="1" kern="0" dirty="0">
                <a:solidFill>
                  <a:schemeClr val="bg1"/>
                </a:solidFill>
              </a:rPr>
              <a:t> a </a:t>
            </a:r>
            <a:r>
              <a:rPr lang="es-ES" sz="2800" b="1" kern="0" dirty="0" err="1">
                <a:solidFill>
                  <a:schemeClr val="bg1"/>
                </a:solidFill>
              </a:rPr>
              <a:t>deeper</a:t>
            </a:r>
            <a:r>
              <a:rPr lang="es-ES" sz="2800" b="1" kern="0" dirty="0">
                <a:solidFill>
                  <a:schemeClr val="bg1"/>
                </a:solidFill>
              </a:rPr>
              <a:t> </a:t>
            </a:r>
            <a:r>
              <a:rPr lang="es-ES" sz="2800" b="1" kern="0" dirty="0" err="1">
                <a:solidFill>
                  <a:schemeClr val="bg1"/>
                </a:solidFill>
              </a:rPr>
              <a:t>insight</a:t>
            </a:r>
            <a:r>
              <a:rPr lang="es-ES" sz="2800" b="1" kern="0" dirty="0">
                <a:solidFill>
                  <a:schemeClr val="bg1"/>
                </a:solidFill>
              </a:rPr>
              <a:t> </a:t>
            </a:r>
            <a:r>
              <a:rPr lang="es-ES" sz="2800" b="1" kern="0" dirty="0" err="1">
                <a:solidFill>
                  <a:schemeClr val="bg1"/>
                </a:solidFill>
              </a:rPr>
              <a:t>into</a:t>
            </a:r>
            <a:r>
              <a:rPr lang="es-ES" sz="2800" b="1" kern="0" dirty="0">
                <a:solidFill>
                  <a:schemeClr val="bg1"/>
                </a:solidFill>
              </a:rPr>
              <a:t> </a:t>
            </a:r>
            <a:r>
              <a:rPr lang="es-ES" sz="2800" b="1" kern="0" dirty="0" err="1">
                <a:solidFill>
                  <a:schemeClr val="bg1"/>
                </a:solidFill>
              </a:rPr>
              <a:t>public</a:t>
            </a:r>
            <a:r>
              <a:rPr lang="es-ES" sz="2800" b="1" kern="0" dirty="0">
                <a:solidFill>
                  <a:schemeClr val="bg1"/>
                </a:solidFill>
              </a:rPr>
              <a:t> </a:t>
            </a:r>
            <a:r>
              <a:rPr lang="es-ES" sz="2800" b="1" kern="0" dirty="0" err="1">
                <a:solidFill>
                  <a:schemeClr val="bg1"/>
                </a:solidFill>
              </a:rPr>
              <a:t>mood</a:t>
            </a:r>
            <a:r>
              <a:rPr lang="es-ES" sz="2800" b="1" kern="0" dirty="0">
                <a:solidFill>
                  <a:schemeClr val="bg1"/>
                </a:solidFill>
              </a:rPr>
              <a:t> and </a:t>
            </a:r>
            <a:r>
              <a:rPr lang="es-ES" sz="2800" b="1" kern="0" dirty="0" err="1">
                <a:solidFill>
                  <a:schemeClr val="bg1"/>
                </a:solidFill>
              </a:rPr>
              <a:t>specific</a:t>
            </a:r>
            <a:r>
              <a:rPr lang="es-ES" sz="2800" b="1" kern="0" dirty="0">
                <a:solidFill>
                  <a:schemeClr val="bg1"/>
                </a:solidFill>
              </a:rPr>
              <a:t> </a:t>
            </a:r>
            <a:r>
              <a:rPr lang="es-ES" sz="2800" b="1" kern="0" dirty="0" err="1" smtClean="0">
                <a:solidFill>
                  <a:schemeClr val="bg1"/>
                </a:solidFill>
              </a:rPr>
              <a:t>groups</a:t>
            </a:r>
            <a:r>
              <a:rPr lang="es-ES" sz="2800" b="1" kern="0" dirty="0">
                <a:solidFill>
                  <a:schemeClr val="bg1"/>
                </a:solidFill>
              </a:rPr>
              <a:t>.</a:t>
            </a:r>
            <a:endParaRPr lang="es-AR" sz="2800" b="1" kern="0" dirty="0">
              <a:solidFill>
                <a:schemeClr val="bg1"/>
              </a:solidFill>
            </a:endParaRPr>
          </a:p>
        </p:txBody>
      </p:sp>
      <p:sp>
        <p:nvSpPr>
          <p:cNvPr id="6" name="Llamada rectangular 2"/>
          <p:cNvSpPr/>
          <p:nvPr/>
        </p:nvSpPr>
        <p:spPr>
          <a:xfrm>
            <a:off x="191344" y="2420888"/>
            <a:ext cx="5408742" cy="2520280"/>
          </a:xfrm>
          <a:prstGeom prst="wedgeRectCallout">
            <a:avLst>
              <a:gd name="adj1" fmla="val -20833"/>
              <a:gd name="adj2" fmla="val 72268"/>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343502" y="2564904"/>
            <a:ext cx="5256584" cy="2246769"/>
          </a:xfrm>
          <a:prstGeom prst="rect">
            <a:avLst/>
          </a:prstGeom>
        </p:spPr>
        <p:txBody>
          <a:bodyPr wrap="square">
            <a:spAutoFit/>
          </a:bodyPr>
          <a:lstStyle/>
          <a:p>
            <a:pPr lvl="0">
              <a:buClr>
                <a:schemeClr val="accent2"/>
              </a:buClr>
            </a:pPr>
            <a:r>
              <a:rPr lang="en-US" sz="2000" i="1" kern="0" dirty="0">
                <a:solidFill>
                  <a:prstClr val="black">
                    <a:lumMod val="75000"/>
                    <a:lumOff val="25000"/>
                  </a:prstClr>
                </a:solidFill>
              </a:rPr>
              <a:t>We feel so vulnerable and so close to death that I noticed on Instagram that people were sharing things from their childhood and reliving it, and it gives me the feeling that it's like when you die and your life passes before you. We are feeling the closeness to death. </a:t>
            </a:r>
            <a:r>
              <a:rPr lang="en-US" sz="2000" kern="0" dirty="0">
                <a:solidFill>
                  <a:prstClr val="black">
                    <a:lumMod val="75000"/>
                    <a:lumOff val="25000"/>
                  </a:prstClr>
                </a:solidFill>
              </a:rPr>
              <a:t>(</a:t>
            </a:r>
            <a:r>
              <a:rPr lang="en-US" sz="2000" kern="0" dirty="0" smtClean="0">
                <a:solidFill>
                  <a:prstClr val="black">
                    <a:lumMod val="75000"/>
                    <a:lumOff val="25000"/>
                  </a:prstClr>
                </a:solidFill>
              </a:rPr>
              <a:t>Adult; middle SEL)</a:t>
            </a:r>
            <a:endParaRPr lang="es-AR" sz="2000" kern="0" dirty="0">
              <a:solidFill>
                <a:prstClr val="black">
                  <a:lumMod val="75000"/>
                  <a:lumOff val="25000"/>
                </a:prstClr>
              </a:solidFill>
            </a:endParaRPr>
          </a:p>
        </p:txBody>
      </p:sp>
      <p:sp>
        <p:nvSpPr>
          <p:cNvPr id="8" name="7 Rectángulo"/>
          <p:cNvSpPr/>
          <p:nvPr/>
        </p:nvSpPr>
        <p:spPr>
          <a:xfrm>
            <a:off x="6136522" y="2492896"/>
            <a:ext cx="5377849" cy="707886"/>
          </a:xfrm>
          <a:prstGeom prst="rect">
            <a:avLst/>
          </a:prstGeom>
        </p:spPr>
        <p:txBody>
          <a:bodyPr wrap="square">
            <a:spAutoFit/>
          </a:bodyPr>
          <a:lstStyle/>
          <a:p>
            <a:r>
              <a:rPr lang="en-US" sz="2000" i="1" kern="0" dirty="0">
                <a:solidFill>
                  <a:prstClr val="black">
                    <a:lumMod val="75000"/>
                    <a:lumOff val="25000"/>
                  </a:prstClr>
                </a:solidFill>
              </a:rPr>
              <a:t>The quarantine fed my desire to travel, to go and meet </a:t>
            </a:r>
            <a:r>
              <a:rPr lang="en-US" sz="2000" kern="0" dirty="0" smtClean="0">
                <a:solidFill>
                  <a:prstClr val="black">
                    <a:lumMod val="75000"/>
                    <a:lumOff val="25000"/>
                  </a:prstClr>
                </a:solidFill>
              </a:rPr>
              <a:t>(</a:t>
            </a:r>
            <a:r>
              <a:rPr lang="en-US" sz="2000" kern="0" dirty="0">
                <a:solidFill>
                  <a:prstClr val="black">
                    <a:lumMod val="75000"/>
                    <a:lumOff val="25000"/>
                  </a:prstClr>
                </a:solidFill>
              </a:rPr>
              <a:t>Y</a:t>
            </a:r>
            <a:r>
              <a:rPr lang="en-US" sz="2000" kern="0" dirty="0" smtClean="0">
                <a:solidFill>
                  <a:prstClr val="black">
                    <a:lumMod val="75000"/>
                    <a:lumOff val="25000"/>
                  </a:prstClr>
                </a:solidFill>
              </a:rPr>
              <a:t>oung, medium high </a:t>
            </a:r>
            <a:r>
              <a:rPr lang="en-US" sz="2000" kern="0" dirty="0" err="1" smtClean="0">
                <a:solidFill>
                  <a:prstClr val="black">
                    <a:lumMod val="75000"/>
                    <a:lumOff val="25000"/>
                  </a:prstClr>
                </a:solidFill>
              </a:rPr>
              <a:t>sel</a:t>
            </a:r>
            <a:r>
              <a:rPr lang="en-US" sz="2000" kern="0" dirty="0" smtClean="0">
                <a:solidFill>
                  <a:prstClr val="black">
                    <a:lumMod val="75000"/>
                    <a:lumOff val="25000"/>
                  </a:prstClr>
                </a:solidFill>
              </a:rPr>
              <a:t>)</a:t>
            </a:r>
            <a:endParaRPr lang="es-AR" sz="2000" kern="0" dirty="0">
              <a:solidFill>
                <a:prstClr val="black">
                  <a:lumMod val="75000"/>
                  <a:lumOff val="25000"/>
                </a:prstClr>
              </a:solidFill>
            </a:endParaRPr>
          </a:p>
        </p:txBody>
      </p:sp>
      <p:sp>
        <p:nvSpPr>
          <p:cNvPr id="9" name="Llamada rectangular 2"/>
          <p:cNvSpPr/>
          <p:nvPr/>
        </p:nvSpPr>
        <p:spPr>
          <a:xfrm>
            <a:off x="6105629" y="2420888"/>
            <a:ext cx="5408742" cy="792088"/>
          </a:xfrm>
          <a:prstGeom prst="wedgeRectCallout">
            <a:avLst>
              <a:gd name="adj1" fmla="val -21416"/>
              <a:gd name="adj2" fmla="val 90181"/>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81028"/>
            <a:ext cx="3862810" cy="1890886"/>
          </a:xfrm>
          <a:prstGeom prst="rect">
            <a:avLst/>
          </a:prstGeom>
          <a:noFill/>
          <a:ln w="9525">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0128448" y="3717032"/>
            <a:ext cx="1944216" cy="1782874"/>
          </a:xfrm>
          <a:prstGeom prst="rect">
            <a:avLst/>
          </a:prstGeom>
          <a:noFill/>
        </p:spPr>
        <p:txBody>
          <a:bodyPr wrap="square" rtlCol="0">
            <a:spAutoFit/>
          </a:bodyPr>
          <a:lstStyle/>
          <a:p>
            <a:r>
              <a:rPr lang="en-US" dirty="0">
                <a:solidFill>
                  <a:schemeClr val="accent4"/>
                </a:solidFill>
              </a:rPr>
              <a:t>Newspaper article </a:t>
            </a:r>
            <a:r>
              <a:rPr lang="en-US" dirty="0" smtClean="0">
                <a:solidFill>
                  <a:schemeClr val="accent4"/>
                </a:solidFill>
              </a:rPr>
              <a:t>shows </a:t>
            </a:r>
            <a:r>
              <a:rPr lang="en-US" dirty="0">
                <a:solidFill>
                  <a:schemeClr val="accent4"/>
                </a:solidFill>
              </a:rPr>
              <a:t>that ticket sales are reactivated mainly among young people</a:t>
            </a:r>
            <a:endParaRPr lang="es-AR" dirty="0">
              <a:solidFill>
                <a:schemeClr val="accent4"/>
              </a:solidFill>
            </a:endParaRPr>
          </a:p>
        </p:txBody>
      </p:sp>
    </p:spTree>
    <p:extLst>
      <p:ext uri="{BB962C8B-B14F-4D97-AF65-F5344CB8AC3E}">
        <p14:creationId xmlns:p14="http://schemas.microsoft.com/office/powerpoint/2010/main" val="156208447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7384"/>
            <a:ext cx="5087888" cy="6885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4" name="Picture 3" descr="C:\Users\Belen\Downloads\focused-young-couple-wearing-medical-masks-with-smartphone-39834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2" y="1877716"/>
            <a:ext cx="4487165" cy="2991444"/>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4680" y="836712"/>
            <a:ext cx="5087888" cy="523220"/>
          </a:xfrm>
          <a:prstGeom prst="rect">
            <a:avLst/>
          </a:prstGeom>
        </p:spPr>
        <p:txBody>
          <a:bodyPr wrap="square">
            <a:spAutoFit/>
          </a:bodyPr>
          <a:lstStyle/>
          <a:p>
            <a:pPr algn="ctr"/>
            <a:r>
              <a:rPr lang="es-ES" sz="2800" b="1" kern="0" dirty="0" smtClean="0">
                <a:solidFill>
                  <a:schemeClr val="bg1"/>
                </a:solidFill>
              </a:rPr>
              <a:t>COVID AND SOCIETY</a:t>
            </a:r>
            <a:endParaRPr lang="es-AR" sz="2800" b="1" kern="0" dirty="0">
              <a:solidFill>
                <a:schemeClr val="bg1"/>
              </a:solidFill>
            </a:endParaRPr>
          </a:p>
        </p:txBody>
      </p:sp>
      <p:sp>
        <p:nvSpPr>
          <p:cNvPr id="9" name="8 Rectángulo"/>
          <p:cNvSpPr/>
          <p:nvPr/>
        </p:nvSpPr>
        <p:spPr>
          <a:xfrm>
            <a:off x="5087888" y="44624"/>
            <a:ext cx="7128792" cy="6401753"/>
          </a:xfrm>
          <a:prstGeom prst="rect">
            <a:avLst/>
          </a:prstGeom>
        </p:spPr>
        <p:txBody>
          <a:bodyPr wrap="square">
            <a:spAutoFit/>
          </a:bodyPr>
          <a:lstStyle/>
          <a:p>
            <a:pPr marL="342900" indent="-342900">
              <a:spcBef>
                <a:spcPts val="1200"/>
              </a:spcBef>
              <a:buClr>
                <a:schemeClr val="accent3"/>
              </a:buClr>
              <a:buFont typeface="Wingdings" pitchFamily="2" charset="2"/>
              <a:buChar char="§"/>
            </a:pPr>
            <a:r>
              <a:rPr lang="en-US" sz="2000" b="1" kern="0" dirty="0">
                <a:solidFill>
                  <a:prstClr val="black">
                    <a:lumMod val="75000"/>
                    <a:lumOff val="25000"/>
                  </a:prstClr>
                </a:solidFill>
              </a:rPr>
              <a:t>3/4 fear for their own and family health, which is high in our international </a:t>
            </a:r>
            <a:r>
              <a:rPr lang="en-US" sz="2000" b="1" kern="0" dirty="0" smtClean="0">
                <a:solidFill>
                  <a:prstClr val="black">
                    <a:lumMod val="75000"/>
                    <a:lumOff val="25000"/>
                  </a:prstClr>
                </a:solidFill>
              </a:rPr>
              <a:t>comparisons.</a:t>
            </a:r>
            <a:endParaRPr lang="es-AR" sz="2000" b="1" kern="0" dirty="0">
              <a:solidFill>
                <a:prstClr val="black">
                  <a:lumMod val="75000"/>
                  <a:lumOff val="25000"/>
                </a:prstClr>
              </a:solidFill>
            </a:endParaRPr>
          </a:p>
          <a:p>
            <a:pPr marL="342900" indent="-342900">
              <a:spcBef>
                <a:spcPts val="1200"/>
              </a:spcBef>
              <a:buClr>
                <a:schemeClr val="accent3"/>
              </a:buClr>
              <a:buFont typeface="Wingdings" pitchFamily="2" charset="2"/>
              <a:buChar char="§"/>
            </a:pPr>
            <a:r>
              <a:rPr lang="en-US" sz="2000" kern="0" dirty="0">
                <a:solidFill>
                  <a:prstClr val="black">
                    <a:lumMod val="75000"/>
                    <a:lumOff val="25000"/>
                  </a:prstClr>
                </a:solidFill>
              </a:rPr>
              <a:t>The government has a good assessment, but not the judicial and legislative </a:t>
            </a:r>
            <a:r>
              <a:rPr lang="en-US" sz="2000" kern="0" dirty="0" smtClean="0">
                <a:solidFill>
                  <a:prstClr val="black">
                    <a:lumMod val="75000"/>
                    <a:lumOff val="25000"/>
                  </a:prstClr>
                </a:solidFill>
              </a:rPr>
              <a:t>powers.</a:t>
            </a:r>
            <a:endParaRPr lang="es-AR" sz="2000" kern="0" dirty="0">
              <a:solidFill>
                <a:prstClr val="black">
                  <a:lumMod val="75000"/>
                  <a:lumOff val="25000"/>
                </a:prstClr>
              </a:solidFill>
            </a:endParaRPr>
          </a:p>
          <a:p>
            <a:pPr marL="342900" indent="-342900">
              <a:spcBef>
                <a:spcPts val="1200"/>
              </a:spcBef>
              <a:buClr>
                <a:schemeClr val="accent3"/>
              </a:buClr>
              <a:buFont typeface="Wingdings" pitchFamily="2" charset="2"/>
              <a:buChar char="§"/>
            </a:pPr>
            <a:r>
              <a:rPr lang="en-US" sz="2000" kern="0" dirty="0">
                <a:solidFill>
                  <a:prstClr val="black">
                    <a:lumMod val="75000"/>
                    <a:lumOff val="25000"/>
                  </a:prstClr>
                </a:solidFill>
              </a:rPr>
              <a:t>Pets in households (represented by dogs mainly in Argentina) </a:t>
            </a:r>
            <a:r>
              <a:rPr lang="en-US" sz="2000" kern="0" dirty="0" smtClean="0">
                <a:solidFill>
                  <a:prstClr val="black">
                    <a:lumMod val="75000"/>
                    <a:lumOff val="25000"/>
                  </a:prstClr>
                </a:solidFill>
              </a:rPr>
              <a:t>has </a:t>
            </a:r>
            <a:r>
              <a:rPr lang="en-US" sz="2000" kern="0" dirty="0">
                <a:solidFill>
                  <a:prstClr val="black">
                    <a:lumMod val="75000"/>
                    <a:lumOff val="25000"/>
                  </a:prstClr>
                </a:solidFill>
              </a:rPr>
              <a:t>helped </a:t>
            </a:r>
            <a:r>
              <a:rPr lang="en-US" sz="2000" kern="0" dirty="0" smtClean="0">
                <a:solidFill>
                  <a:prstClr val="black">
                    <a:lumMod val="75000"/>
                    <a:lumOff val="25000"/>
                  </a:prstClr>
                </a:solidFill>
              </a:rPr>
              <a:t>people </a:t>
            </a:r>
            <a:r>
              <a:rPr lang="en-US" sz="2000" kern="0" dirty="0">
                <a:solidFill>
                  <a:prstClr val="black">
                    <a:lumMod val="75000"/>
                    <a:lumOff val="25000"/>
                  </a:prstClr>
                </a:solidFill>
              </a:rPr>
              <a:t>to bear their own </a:t>
            </a:r>
            <a:r>
              <a:rPr lang="en-US" sz="2000" kern="0" dirty="0" smtClean="0">
                <a:solidFill>
                  <a:prstClr val="black">
                    <a:lumMod val="75000"/>
                    <a:lumOff val="25000"/>
                  </a:prstClr>
                </a:solidFill>
              </a:rPr>
              <a:t>quarantine. </a:t>
            </a:r>
            <a:endParaRPr lang="es-AR" sz="2000" kern="0" dirty="0">
              <a:solidFill>
                <a:prstClr val="black">
                  <a:lumMod val="75000"/>
                  <a:lumOff val="25000"/>
                </a:prstClr>
              </a:solidFill>
            </a:endParaRPr>
          </a:p>
          <a:p>
            <a:pPr marL="342900" indent="-342900">
              <a:spcBef>
                <a:spcPts val="1200"/>
              </a:spcBef>
              <a:buClr>
                <a:schemeClr val="accent3"/>
              </a:buClr>
              <a:buFont typeface="Wingdings" pitchFamily="2" charset="2"/>
              <a:buChar char="§"/>
            </a:pPr>
            <a:r>
              <a:rPr lang="en-US" sz="2000" kern="0" dirty="0">
                <a:solidFill>
                  <a:prstClr val="black">
                    <a:lumMod val="75000"/>
                    <a:lumOff val="25000"/>
                  </a:prstClr>
                </a:solidFill>
              </a:rPr>
              <a:t>Technology helps but </a:t>
            </a:r>
            <a:r>
              <a:rPr lang="en-US" sz="2000" kern="0" dirty="0" smtClean="0">
                <a:solidFill>
                  <a:prstClr val="black">
                    <a:lumMod val="75000"/>
                    <a:lumOff val="25000"/>
                  </a:prstClr>
                </a:solidFill>
              </a:rPr>
              <a:t>Argentinians </a:t>
            </a:r>
            <a:r>
              <a:rPr lang="en-US" sz="2000" kern="0" dirty="0">
                <a:solidFill>
                  <a:prstClr val="black">
                    <a:lumMod val="75000"/>
                    <a:lumOff val="25000"/>
                  </a:prstClr>
                </a:solidFill>
              </a:rPr>
              <a:t>miss </a:t>
            </a:r>
            <a:r>
              <a:rPr lang="en-US" sz="2000" kern="0" dirty="0" smtClean="0">
                <a:solidFill>
                  <a:prstClr val="black">
                    <a:lumMod val="75000"/>
                    <a:lumOff val="25000"/>
                  </a:prstClr>
                </a:solidFill>
              </a:rPr>
              <a:t>greatly </a:t>
            </a:r>
            <a:r>
              <a:rPr lang="en-US" sz="2000" kern="0" dirty="0">
                <a:solidFill>
                  <a:prstClr val="black">
                    <a:lumMod val="75000"/>
                    <a:lumOff val="25000"/>
                  </a:prstClr>
                </a:solidFill>
              </a:rPr>
              <a:t>hugs and human physical </a:t>
            </a:r>
            <a:r>
              <a:rPr lang="en-US" sz="2000" kern="0" dirty="0" smtClean="0">
                <a:solidFill>
                  <a:prstClr val="black">
                    <a:lumMod val="75000"/>
                    <a:lumOff val="25000"/>
                  </a:prstClr>
                </a:solidFill>
              </a:rPr>
              <a:t>contact.</a:t>
            </a:r>
            <a:endParaRPr lang="es-AR" sz="2000" kern="0" dirty="0">
              <a:solidFill>
                <a:prstClr val="black">
                  <a:lumMod val="75000"/>
                  <a:lumOff val="25000"/>
                </a:prstClr>
              </a:solidFill>
            </a:endParaRPr>
          </a:p>
          <a:p>
            <a:pPr marL="342900" indent="-342900">
              <a:spcBef>
                <a:spcPts val="1200"/>
              </a:spcBef>
              <a:buClr>
                <a:schemeClr val="accent3"/>
              </a:buClr>
              <a:buFont typeface="Wingdings" pitchFamily="2" charset="2"/>
              <a:buChar char="§"/>
            </a:pPr>
            <a:r>
              <a:rPr lang="en-US" sz="2000" kern="0" dirty="0">
                <a:solidFill>
                  <a:prstClr val="black">
                    <a:lumMod val="75000"/>
                    <a:lumOff val="25000"/>
                  </a:prstClr>
                </a:solidFill>
              </a:rPr>
              <a:t>Time is still </a:t>
            </a:r>
            <a:r>
              <a:rPr lang="en-US" sz="2000" kern="0" dirty="0" smtClean="0">
                <a:solidFill>
                  <a:prstClr val="black">
                    <a:lumMod val="75000"/>
                    <a:lumOff val="25000"/>
                  </a:prstClr>
                </a:solidFill>
              </a:rPr>
              <a:t>scarce</a:t>
            </a:r>
            <a:r>
              <a:rPr lang="en-US" sz="2000" kern="0" dirty="0">
                <a:solidFill>
                  <a:prstClr val="black">
                    <a:lumMod val="75000"/>
                    <a:lumOff val="25000"/>
                  </a:prstClr>
                </a:solidFill>
              </a:rPr>
              <a:t>, </a:t>
            </a:r>
            <a:r>
              <a:rPr lang="en-US" sz="2000" kern="0" dirty="0" err="1">
                <a:solidFill>
                  <a:prstClr val="black">
                    <a:lumMod val="75000"/>
                    <a:lumOff val="25000"/>
                  </a:prstClr>
                </a:solidFill>
              </a:rPr>
              <a:t>moreoever</a:t>
            </a:r>
            <a:r>
              <a:rPr lang="en-US" sz="2000" kern="0" dirty="0">
                <a:solidFill>
                  <a:prstClr val="black">
                    <a:lumMod val="75000"/>
                    <a:lumOff val="25000"/>
                  </a:prstClr>
                </a:solidFill>
              </a:rPr>
              <a:t> for people who work and have to help their children with homeschooling but in general all the population refers that the new routines take up most of their day. </a:t>
            </a:r>
            <a:endParaRPr lang="es-AR" sz="2000" kern="0" dirty="0">
              <a:solidFill>
                <a:prstClr val="black">
                  <a:lumMod val="75000"/>
                  <a:lumOff val="25000"/>
                </a:prstClr>
              </a:solidFill>
            </a:endParaRPr>
          </a:p>
          <a:p>
            <a:pPr marL="342900" indent="-342900">
              <a:spcBef>
                <a:spcPts val="1200"/>
              </a:spcBef>
              <a:buClr>
                <a:schemeClr val="accent3"/>
              </a:buClr>
              <a:buFont typeface="Wingdings" pitchFamily="2" charset="2"/>
              <a:buChar char="§"/>
            </a:pPr>
            <a:r>
              <a:rPr lang="en-US" sz="2000" kern="0" dirty="0">
                <a:solidFill>
                  <a:prstClr val="black">
                    <a:lumMod val="75000"/>
                    <a:lumOff val="25000"/>
                  </a:prstClr>
                </a:solidFill>
              </a:rPr>
              <a:t>HOME is </a:t>
            </a:r>
            <a:r>
              <a:rPr lang="en-US" sz="2000" kern="0" dirty="0" err="1">
                <a:solidFill>
                  <a:prstClr val="black">
                    <a:lumMod val="75000"/>
                    <a:lumOff val="25000"/>
                  </a:prstClr>
                </a:solidFill>
              </a:rPr>
              <a:t>resignified</a:t>
            </a:r>
            <a:r>
              <a:rPr lang="en-US" sz="2000" kern="0" dirty="0">
                <a:solidFill>
                  <a:prstClr val="black">
                    <a:lumMod val="75000"/>
                    <a:lumOff val="25000"/>
                  </a:prstClr>
                </a:solidFill>
              </a:rPr>
              <a:t> and many efforts are made to make it more </a:t>
            </a:r>
            <a:r>
              <a:rPr lang="en-US" sz="2000" kern="0" dirty="0" smtClean="0">
                <a:solidFill>
                  <a:prstClr val="black">
                    <a:lumMod val="75000"/>
                    <a:lumOff val="25000"/>
                  </a:prstClr>
                </a:solidFill>
              </a:rPr>
              <a:t>confortable .</a:t>
            </a:r>
          </a:p>
          <a:p>
            <a:pPr marL="342900" indent="-342900">
              <a:spcBef>
                <a:spcPts val="1200"/>
              </a:spcBef>
              <a:buClr>
                <a:schemeClr val="accent3"/>
              </a:buClr>
              <a:buFont typeface="Wingdings" pitchFamily="2" charset="2"/>
              <a:buChar char="§"/>
            </a:pPr>
            <a:r>
              <a:rPr lang="en-US" sz="2000" kern="0" dirty="0">
                <a:solidFill>
                  <a:prstClr val="black">
                    <a:lumMod val="75000"/>
                    <a:lumOff val="25000"/>
                  </a:prstClr>
                </a:solidFill>
              </a:rPr>
              <a:t>Problems of overcrowding in lower </a:t>
            </a:r>
            <a:r>
              <a:rPr lang="en-US" sz="2000" kern="0" dirty="0" smtClean="0">
                <a:solidFill>
                  <a:prstClr val="black">
                    <a:lumMod val="75000"/>
                    <a:lumOff val="25000"/>
                  </a:prstClr>
                </a:solidFill>
              </a:rPr>
              <a:t>classes.</a:t>
            </a:r>
            <a:endParaRPr lang="es-AR" sz="2000" kern="0" dirty="0">
              <a:solidFill>
                <a:prstClr val="black">
                  <a:lumMod val="75000"/>
                  <a:lumOff val="25000"/>
                </a:prstClr>
              </a:solidFill>
            </a:endParaRPr>
          </a:p>
          <a:p>
            <a:pPr marL="342900" indent="-342900">
              <a:spcBef>
                <a:spcPts val="1200"/>
              </a:spcBef>
              <a:buClr>
                <a:schemeClr val="accent3"/>
              </a:buClr>
              <a:buFont typeface="Wingdings" pitchFamily="2" charset="2"/>
              <a:buChar char="§"/>
            </a:pPr>
            <a:r>
              <a:rPr lang="en-US" sz="2000" kern="0" dirty="0">
                <a:solidFill>
                  <a:prstClr val="black">
                    <a:lumMod val="75000"/>
                    <a:lumOff val="25000"/>
                  </a:prstClr>
                </a:solidFill>
              </a:rPr>
              <a:t>Solidarity and feeling of being part of </a:t>
            </a:r>
            <a:r>
              <a:rPr lang="en-US" sz="2000" kern="0" dirty="0" smtClean="0">
                <a:solidFill>
                  <a:prstClr val="black">
                    <a:lumMod val="75000"/>
                    <a:lumOff val="25000"/>
                  </a:prstClr>
                </a:solidFill>
              </a:rPr>
              <a:t>something.</a:t>
            </a:r>
            <a:endParaRPr lang="es-AR" sz="2000" kern="0" dirty="0">
              <a:solidFill>
                <a:prstClr val="black">
                  <a:lumMod val="75000"/>
                  <a:lumOff val="25000"/>
                </a:prstClr>
              </a:solidFill>
            </a:endParaRPr>
          </a:p>
        </p:txBody>
      </p:sp>
      <p:sp>
        <p:nvSpPr>
          <p:cNvPr id="10" name="9 Rectángulo"/>
          <p:cNvSpPr/>
          <p:nvPr/>
        </p:nvSpPr>
        <p:spPr>
          <a:xfrm>
            <a:off x="240683" y="1877714"/>
            <a:ext cx="4509834" cy="2991446"/>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769830472"/>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7384"/>
            <a:ext cx="5087888" cy="68853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Picture 5" descr="G:\Mi unidad\Voices\07_ Comunicacion\Imagenes para redes\Voices Facts\Marcas y Consumo\plata argentina 2.jpg"/>
          <p:cNvPicPr>
            <a:picLocks noChangeAspect="1" noChangeArrowheads="1"/>
          </p:cNvPicPr>
          <p:nvPr/>
        </p:nvPicPr>
        <p:blipFill rotWithShape="1">
          <a:blip r:embed="rId3">
            <a:extLst>
              <a:ext uri="{28A0092B-C50C-407E-A947-70E740481C1C}">
                <a14:useLocalDpi xmlns:a14="http://schemas.microsoft.com/office/drawing/2010/main" val="0"/>
              </a:ext>
            </a:extLst>
          </a:blip>
          <a:srcRect l="2252" r="8859"/>
          <a:stretch/>
        </p:blipFill>
        <p:spPr bwMode="auto">
          <a:xfrm rot="16200000">
            <a:off x="988542" y="1129854"/>
            <a:ext cx="2991445" cy="4487166"/>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4680" y="836712"/>
            <a:ext cx="5087888" cy="523220"/>
          </a:xfrm>
          <a:prstGeom prst="rect">
            <a:avLst/>
          </a:prstGeom>
        </p:spPr>
        <p:txBody>
          <a:bodyPr wrap="square">
            <a:spAutoFit/>
          </a:bodyPr>
          <a:lstStyle/>
          <a:p>
            <a:pPr algn="ctr"/>
            <a:r>
              <a:rPr lang="es-ES" sz="2800" b="1" kern="0" dirty="0" smtClean="0">
                <a:solidFill>
                  <a:schemeClr val="bg1"/>
                </a:solidFill>
              </a:rPr>
              <a:t>COVID AND ECONOMY</a:t>
            </a:r>
            <a:endParaRPr lang="es-AR" sz="2800" b="1" kern="0" dirty="0">
              <a:solidFill>
                <a:schemeClr val="bg1"/>
              </a:solidFill>
            </a:endParaRPr>
          </a:p>
        </p:txBody>
      </p:sp>
      <p:sp>
        <p:nvSpPr>
          <p:cNvPr id="9" name="8 Rectángulo"/>
          <p:cNvSpPr/>
          <p:nvPr/>
        </p:nvSpPr>
        <p:spPr>
          <a:xfrm>
            <a:off x="5231904" y="1196752"/>
            <a:ext cx="6840760" cy="3939540"/>
          </a:xfrm>
          <a:prstGeom prst="rect">
            <a:avLst/>
          </a:prstGeom>
        </p:spPr>
        <p:txBody>
          <a:bodyPr wrap="square">
            <a:spAutoFit/>
          </a:bodyPr>
          <a:lstStyle/>
          <a:p>
            <a:pPr marL="342900" indent="-342900">
              <a:spcBef>
                <a:spcPts val="1200"/>
              </a:spcBef>
              <a:buClr>
                <a:schemeClr val="accent4"/>
              </a:buClr>
              <a:buFont typeface="Wingdings" pitchFamily="2" charset="2"/>
              <a:buChar char="§"/>
            </a:pPr>
            <a:r>
              <a:rPr lang="en-US" sz="2000" kern="0" dirty="0">
                <a:solidFill>
                  <a:prstClr val="black">
                    <a:lumMod val="75000"/>
                    <a:lumOff val="25000"/>
                  </a:prstClr>
                </a:solidFill>
              </a:rPr>
              <a:t>The economic situation is a main concern, the majority believes it will hit our country more than other countries and that It will be as severe or worse than 2001 crises, the hardest crises we faced with longstanding economic, political and social consequences. </a:t>
            </a:r>
            <a:endParaRPr lang="es-AR" sz="2000" kern="0" dirty="0">
              <a:solidFill>
                <a:prstClr val="black">
                  <a:lumMod val="75000"/>
                  <a:lumOff val="25000"/>
                </a:prstClr>
              </a:solidFill>
            </a:endParaRPr>
          </a:p>
          <a:p>
            <a:pPr marL="342900" indent="-342900">
              <a:spcBef>
                <a:spcPts val="1200"/>
              </a:spcBef>
              <a:buClr>
                <a:schemeClr val="accent4"/>
              </a:buClr>
              <a:buFont typeface="Wingdings" pitchFamily="2" charset="2"/>
              <a:buChar char="§"/>
            </a:pPr>
            <a:r>
              <a:rPr lang="en-US" sz="2000" kern="0" dirty="0">
                <a:solidFill>
                  <a:prstClr val="black">
                    <a:lumMod val="75000"/>
                    <a:lumOff val="25000"/>
                  </a:prstClr>
                </a:solidFill>
              </a:rPr>
              <a:t>We have been following the issue of the role of companies for decades and we see that at this time there is a growing expectation that companies will become actively involved in helping the community: 5 out of 10 interviewed declare to be aware of the actions that companies are carrying out in relation to the coronavirus</a:t>
            </a:r>
            <a:r>
              <a:rPr lang="en-US" sz="2000" kern="0" dirty="0" smtClean="0">
                <a:solidFill>
                  <a:prstClr val="black">
                    <a:lumMod val="75000"/>
                    <a:lumOff val="25000"/>
                  </a:prstClr>
                </a:solidFill>
              </a:rPr>
              <a:t>.</a:t>
            </a:r>
          </a:p>
        </p:txBody>
      </p:sp>
      <p:sp>
        <p:nvSpPr>
          <p:cNvPr id="10" name="9 Rectángulo"/>
          <p:cNvSpPr/>
          <p:nvPr/>
        </p:nvSpPr>
        <p:spPr>
          <a:xfrm>
            <a:off x="240683" y="1877714"/>
            <a:ext cx="4509834" cy="2991446"/>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31334698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17 Gráfico"/>
          <p:cNvGraphicFramePr/>
          <p:nvPr>
            <p:extLst>
              <p:ext uri="{D42A27DB-BD31-4B8C-83A1-F6EECF244321}">
                <p14:modId xmlns:p14="http://schemas.microsoft.com/office/powerpoint/2010/main" val="1363638747"/>
              </p:ext>
            </p:extLst>
          </p:nvPr>
        </p:nvGraphicFramePr>
        <p:xfrm>
          <a:off x="3143672" y="906979"/>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191344" y="260648"/>
            <a:ext cx="11977959" cy="646331"/>
          </a:xfrm>
          <a:prstGeom prst="rect">
            <a:avLst/>
          </a:prstGeom>
          <a:noFill/>
        </p:spPr>
        <p:txBody>
          <a:bodyPr wrap="square" rtlCol="0">
            <a:spAutoFit/>
          </a:bodyPr>
          <a:lstStyle/>
          <a:p>
            <a:pPr>
              <a:spcBef>
                <a:spcPts val="1200"/>
              </a:spcBef>
            </a:pPr>
            <a:r>
              <a:rPr lang="en-US" sz="3600" b="1" kern="0" dirty="0">
                <a:solidFill>
                  <a:schemeClr val="tx1">
                    <a:lumMod val="75000"/>
                    <a:lumOff val="25000"/>
                  </a:schemeClr>
                </a:solidFill>
              </a:rPr>
              <a:t>SOME FACTS ABOUT </a:t>
            </a:r>
            <a:r>
              <a:rPr lang="en-US" sz="3600" b="1" kern="0" dirty="0" smtClean="0">
                <a:solidFill>
                  <a:schemeClr val="tx1">
                    <a:lumMod val="75000"/>
                    <a:lumOff val="25000"/>
                  </a:schemeClr>
                </a:solidFill>
              </a:rPr>
              <a:t>COVID-19 IN ARGENTINA</a:t>
            </a:r>
            <a:endParaRPr lang="es-AR" sz="3600" b="1" kern="0" dirty="0">
              <a:solidFill>
                <a:schemeClr val="tx1">
                  <a:lumMod val="75000"/>
                  <a:lumOff val="25000"/>
                </a:schemeClr>
              </a:solidFill>
            </a:endParaRPr>
          </a:p>
        </p:txBody>
      </p:sp>
      <p:sp>
        <p:nvSpPr>
          <p:cNvPr id="10" name="9 Rectángulo"/>
          <p:cNvSpPr/>
          <p:nvPr/>
        </p:nvSpPr>
        <p:spPr>
          <a:xfrm>
            <a:off x="551384" y="1462136"/>
            <a:ext cx="2071401" cy="830997"/>
          </a:xfrm>
          <a:prstGeom prst="rect">
            <a:avLst/>
          </a:prstGeom>
        </p:spPr>
        <p:txBody>
          <a:bodyPr wrap="none">
            <a:spAutoFit/>
          </a:bodyPr>
          <a:lstStyle/>
          <a:p>
            <a:pPr fontAlgn="ctr"/>
            <a:r>
              <a:rPr lang="es-AR" sz="4800" b="1" kern="0" dirty="0" smtClean="0">
                <a:solidFill>
                  <a:schemeClr val="accent5"/>
                </a:solidFill>
              </a:rPr>
              <a:t>18.319</a:t>
            </a:r>
            <a:endParaRPr lang="es-AR" sz="4800" b="1" kern="0" dirty="0">
              <a:solidFill>
                <a:schemeClr val="accent5"/>
              </a:solidFill>
            </a:endParaRPr>
          </a:p>
        </p:txBody>
      </p:sp>
      <p:sp>
        <p:nvSpPr>
          <p:cNvPr id="11" name="10 Rectángulo"/>
          <p:cNvSpPr/>
          <p:nvPr/>
        </p:nvSpPr>
        <p:spPr>
          <a:xfrm>
            <a:off x="1327779" y="3796625"/>
            <a:ext cx="1213794" cy="830997"/>
          </a:xfrm>
          <a:prstGeom prst="rect">
            <a:avLst/>
          </a:prstGeom>
        </p:spPr>
        <p:txBody>
          <a:bodyPr wrap="none">
            <a:spAutoFit/>
          </a:bodyPr>
          <a:lstStyle/>
          <a:p>
            <a:pPr fontAlgn="ctr"/>
            <a:r>
              <a:rPr lang="es-AR" sz="4800" b="1" kern="0" dirty="0" smtClean="0">
                <a:solidFill>
                  <a:schemeClr val="accent5"/>
                </a:solidFill>
              </a:rPr>
              <a:t>569</a:t>
            </a:r>
            <a:endParaRPr lang="es-AR" sz="4800" b="1" kern="0" dirty="0">
              <a:solidFill>
                <a:schemeClr val="accent5"/>
              </a:solidFill>
            </a:endParaRPr>
          </a:p>
        </p:txBody>
      </p:sp>
      <p:sp>
        <p:nvSpPr>
          <p:cNvPr id="13" name="12 CuadroTexto"/>
          <p:cNvSpPr txBox="1"/>
          <p:nvPr/>
        </p:nvSpPr>
        <p:spPr>
          <a:xfrm>
            <a:off x="695400" y="2114853"/>
            <a:ext cx="1851458" cy="954107"/>
          </a:xfrm>
          <a:prstGeom prst="rect">
            <a:avLst/>
          </a:prstGeom>
          <a:noFill/>
        </p:spPr>
        <p:txBody>
          <a:bodyPr wrap="square" rtlCol="0">
            <a:spAutoFit/>
          </a:bodyPr>
          <a:lstStyle/>
          <a:p>
            <a:pPr algn="r"/>
            <a:r>
              <a:rPr lang="es-ES" sz="2800" kern="0" dirty="0" err="1" smtClean="0">
                <a:solidFill>
                  <a:schemeClr val="tx1">
                    <a:lumMod val="75000"/>
                    <a:lumOff val="25000"/>
                  </a:schemeClr>
                </a:solidFill>
              </a:rPr>
              <a:t>confirmed</a:t>
            </a:r>
            <a:r>
              <a:rPr lang="es-ES" sz="2800" kern="0" dirty="0" smtClean="0">
                <a:solidFill>
                  <a:schemeClr val="tx1">
                    <a:lumMod val="75000"/>
                    <a:lumOff val="25000"/>
                  </a:schemeClr>
                </a:solidFill>
              </a:rPr>
              <a:t> </a:t>
            </a:r>
            <a:r>
              <a:rPr lang="es-ES" sz="2800" kern="0" dirty="0">
                <a:solidFill>
                  <a:schemeClr val="tx1">
                    <a:lumMod val="75000"/>
                    <a:lumOff val="25000"/>
                  </a:schemeClr>
                </a:solidFill>
              </a:rPr>
              <a:t>cases</a:t>
            </a:r>
            <a:endParaRPr lang="es-AR" sz="2800" kern="0" dirty="0">
              <a:solidFill>
                <a:schemeClr val="tx1">
                  <a:lumMod val="75000"/>
                  <a:lumOff val="25000"/>
                </a:schemeClr>
              </a:solidFill>
            </a:endParaRPr>
          </a:p>
        </p:txBody>
      </p:sp>
      <p:sp>
        <p:nvSpPr>
          <p:cNvPr id="14" name="13 CuadroTexto"/>
          <p:cNvSpPr txBox="1"/>
          <p:nvPr/>
        </p:nvSpPr>
        <p:spPr>
          <a:xfrm>
            <a:off x="1271464" y="4489956"/>
            <a:ext cx="1265090" cy="523220"/>
          </a:xfrm>
          <a:prstGeom prst="rect">
            <a:avLst/>
          </a:prstGeom>
          <a:noFill/>
        </p:spPr>
        <p:txBody>
          <a:bodyPr wrap="none" rtlCol="0">
            <a:spAutoFit/>
          </a:bodyPr>
          <a:lstStyle/>
          <a:p>
            <a:r>
              <a:rPr lang="es-ES" sz="2800" kern="0" dirty="0" err="1" smtClean="0">
                <a:solidFill>
                  <a:schemeClr val="tx1">
                    <a:lumMod val="75000"/>
                    <a:lumOff val="25000"/>
                  </a:schemeClr>
                </a:solidFill>
              </a:rPr>
              <a:t>deaths</a:t>
            </a:r>
            <a:endParaRPr lang="es-AR" sz="2800" kern="0" dirty="0">
              <a:solidFill>
                <a:schemeClr val="tx1">
                  <a:lumMod val="75000"/>
                  <a:lumOff val="25000"/>
                </a:schemeClr>
              </a:solidFill>
            </a:endParaRPr>
          </a:p>
        </p:txBody>
      </p:sp>
      <p:cxnSp>
        <p:nvCxnSpPr>
          <p:cNvPr id="17" name="16 Conector recto"/>
          <p:cNvCxnSpPr/>
          <p:nvPr/>
        </p:nvCxnSpPr>
        <p:spPr>
          <a:xfrm>
            <a:off x="2855640" y="1052736"/>
            <a:ext cx="0" cy="50405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767408" y="6453336"/>
            <a:ext cx="7505581" cy="338554"/>
          </a:xfrm>
          <a:prstGeom prst="rect">
            <a:avLst/>
          </a:prstGeom>
          <a:noFill/>
        </p:spPr>
        <p:txBody>
          <a:bodyPr wrap="none" rtlCol="0">
            <a:spAutoFit/>
          </a:bodyPr>
          <a:lstStyle/>
          <a:p>
            <a:r>
              <a:rPr lang="es-ES" sz="1600" dirty="0" err="1" smtClean="0"/>
              <a:t>Source</a:t>
            </a:r>
            <a:r>
              <a:rPr lang="es-ES" sz="1600" dirty="0" smtClean="0"/>
              <a:t>: Johns </a:t>
            </a:r>
            <a:r>
              <a:rPr lang="es-ES" sz="1600" dirty="0"/>
              <a:t>Hopkins https://coronavirus.jhu.edu/data/mortality </a:t>
            </a:r>
            <a:r>
              <a:rPr lang="es-ES" sz="1600" dirty="0" smtClean="0"/>
              <a:t>| </a:t>
            </a:r>
            <a:r>
              <a:rPr lang="es-ES" sz="1600" dirty="0"/>
              <a:t>Date June 3rd</a:t>
            </a:r>
            <a:endParaRPr lang="es-AR" sz="1600" dirty="0"/>
          </a:p>
        </p:txBody>
      </p:sp>
    </p:spTree>
    <p:extLst>
      <p:ext uri="{BB962C8B-B14F-4D97-AF65-F5344CB8AC3E}">
        <p14:creationId xmlns:p14="http://schemas.microsoft.com/office/powerpoint/2010/main" val="387001764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7384"/>
            <a:ext cx="5087888" cy="688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Picture 4" descr="C:\Users\Belen\Downloads\therapist-comforting-patient-39584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81" y="1877716"/>
            <a:ext cx="4487165" cy="2991444"/>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40681" y="1877714"/>
            <a:ext cx="4522165" cy="2991446"/>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24680" y="692696"/>
            <a:ext cx="5087888" cy="954107"/>
          </a:xfrm>
          <a:prstGeom prst="rect">
            <a:avLst/>
          </a:prstGeom>
        </p:spPr>
        <p:txBody>
          <a:bodyPr wrap="square">
            <a:spAutoFit/>
          </a:bodyPr>
          <a:lstStyle/>
          <a:p>
            <a:pPr algn="ctr"/>
            <a:r>
              <a:rPr lang="es-ES" sz="2800" b="1" kern="0" dirty="0" smtClean="0">
                <a:solidFill>
                  <a:schemeClr val="bg1"/>
                </a:solidFill>
              </a:rPr>
              <a:t>COVID AND MENTAL HEALTH</a:t>
            </a:r>
            <a:endParaRPr lang="es-AR" sz="2800" b="1" kern="0" dirty="0">
              <a:solidFill>
                <a:schemeClr val="bg1"/>
              </a:solidFill>
            </a:endParaRPr>
          </a:p>
        </p:txBody>
      </p:sp>
      <p:sp>
        <p:nvSpPr>
          <p:cNvPr id="9" name="8 Rectángulo"/>
          <p:cNvSpPr/>
          <p:nvPr/>
        </p:nvSpPr>
        <p:spPr>
          <a:xfrm>
            <a:off x="5231904" y="1556792"/>
            <a:ext cx="6768752" cy="2400657"/>
          </a:xfrm>
          <a:prstGeom prst="rect">
            <a:avLst/>
          </a:prstGeom>
        </p:spPr>
        <p:txBody>
          <a:bodyPr wrap="square">
            <a:spAutoFit/>
          </a:bodyPr>
          <a:lstStyle/>
          <a:p>
            <a:pPr marL="342900" indent="-342900">
              <a:spcBef>
                <a:spcPts val="1200"/>
              </a:spcBef>
              <a:buClr>
                <a:schemeClr val="accent2"/>
              </a:buClr>
              <a:buFont typeface="Wingdings" pitchFamily="2" charset="2"/>
              <a:buChar char="§"/>
            </a:pPr>
            <a:r>
              <a:rPr lang="en-US" sz="2000" kern="0" dirty="0" smtClean="0">
                <a:solidFill>
                  <a:prstClr val="black">
                    <a:lumMod val="75000"/>
                    <a:lumOff val="25000"/>
                  </a:prstClr>
                </a:solidFill>
              </a:rPr>
              <a:t>The </a:t>
            </a:r>
            <a:r>
              <a:rPr lang="en-US" sz="2000" kern="0" dirty="0">
                <a:solidFill>
                  <a:prstClr val="black">
                    <a:lumMod val="75000"/>
                    <a:lumOff val="25000"/>
                  </a:prstClr>
                </a:solidFill>
              </a:rPr>
              <a:t>population is highly pessimistic, the worse is yet to </a:t>
            </a:r>
            <a:r>
              <a:rPr lang="en-US" sz="2000" kern="0" dirty="0" smtClean="0">
                <a:solidFill>
                  <a:prstClr val="black">
                    <a:lumMod val="75000"/>
                    <a:lumOff val="25000"/>
                  </a:prstClr>
                </a:solidFill>
              </a:rPr>
              <a:t>come.</a:t>
            </a:r>
            <a:endParaRPr lang="en-US" sz="2000" kern="0" dirty="0">
              <a:solidFill>
                <a:prstClr val="black">
                  <a:lumMod val="75000"/>
                  <a:lumOff val="25000"/>
                </a:prstClr>
              </a:solidFill>
            </a:endParaRPr>
          </a:p>
          <a:p>
            <a:pPr marL="342900" indent="-342900">
              <a:spcBef>
                <a:spcPts val="1200"/>
              </a:spcBef>
              <a:buClr>
                <a:schemeClr val="accent2"/>
              </a:buClr>
              <a:buFont typeface="Wingdings" pitchFamily="2" charset="2"/>
              <a:buChar char="§"/>
            </a:pPr>
            <a:r>
              <a:rPr lang="en-US" sz="2000" kern="0" dirty="0" smtClean="0">
                <a:solidFill>
                  <a:prstClr val="black">
                    <a:lumMod val="75000"/>
                    <a:lumOff val="25000"/>
                  </a:prstClr>
                </a:solidFill>
              </a:rPr>
              <a:t>Strong </a:t>
            </a:r>
            <a:r>
              <a:rPr lang="en-US" sz="2000" kern="0" dirty="0">
                <a:solidFill>
                  <a:prstClr val="black">
                    <a:lumMod val="75000"/>
                    <a:lumOff val="25000"/>
                  </a:prstClr>
                </a:solidFill>
              </a:rPr>
              <a:t>impact in stress, depression, sleeping disorders, consumption of alcohol and tobacco. All negative mental states have increased. Young people express more difficulty to bear the </a:t>
            </a:r>
            <a:r>
              <a:rPr lang="en-US" sz="2000" kern="0" dirty="0" smtClean="0">
                <a:solidFill>
                  <a:prstClr val="black">
                    <a:lumMod val="75000"/>
                    <a:lumOff val="25000"/>
                  </a:prstClr>
                </a:solidFill>
              </a:rPr>
              <a:t>quarantine </a:t>
            </a:r>
            <a:r>
              <a:rPr lang="en-US" sz="2000" kern="0" dirty="0">
                <a:solidFill>
                  <a:prstClr val="black">
                    <a:lumMod val="75000"/>
                    <a:lumOff val="25000"/>
                  </a:prstClr>
                </a:solidFill>
              </a:rPr>
              <a:t>and feel more negative </a:t>
            </a:r>
            <a:r>
              <a:rPr lang="en-US" sz="2000" kern="0" dirty="0" smtClean="0">
                <a:solidFill>
                  <a:prstClr val="black">
                    <a:lumMod val="75000"/>
                    <a:lumOff val="25000"/>
                  </a:prstClr>
                </a:solidFill>
              </a:rPr>
              <a:t>feelings.</a:t>
            </a:r>
            <a:endParaRPr lang="es-AR" sz="2000" kern="0" dirty="0">
              <a:solidFill>
                <a:srgbClr val="FF0000"/>
              </a:solidFill>
            </a:endParaRPr>
          </a:p>
        </p:txBody>
      </p:sp>
    </p:spTree>
    <p:extLst>
      <p:ext uri="{BB962C8B-B14F-4D97-AF65-F5344CB8AC3E}">
        <p14:creationId xmlns:p14="http://schemas.microsoft.com/office/powerpoint/2010/main" val="1387467510"/>
      </p:ext>
    </p:extLst>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7384"/>
            <a:ext cx="5087888" cy="68853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2" name="Picture 2" descr="C:\Users\Belen\Downloads\coronavirus-4914028_19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08"/>
          <a:stretch/>
        </p:blipFill>
        <p:spPr bwMode="auto">
          <a:xfrm>
            <a:off x="240679" y="1850025"/>
            <a:ext cx="4487165" cy="2991444"/>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240680" y="1844824"/>
            <a:ext cx="4487165" cy="2991446"/>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Rectángulo"/>
          <p:cNvSpPr/>
          <p:nvPr/>
        </p:nvSpPr>
        <p:spPr>
          <a:xfrm>
            <a:off x="-24680" y="692696"/>
            <a:ext cx="5087888" cy="523220"/>
          </a:xfrm>
          <a:prstGeom prst="rect">
            <a:avLst/>
          </a:prstGeom>
        </p:spPr>
        <p:txBody>
          <a:bodyPr wrap="square">
            <a:spAutoFit/>
          </a:bodyPr>
          <a:lstStyle/>
          <a:p>
            <a:pPr algn="ctr"/>
            <a:r>
              <a:rPr lang="es-ES" sz="2800" b="1" kern="0" dirty="0" smtClean="0">
                <a:solidFill>
                  <a:schemeClr val="bg1"/>
                </a:solidFill>
              </a:rPr>
              <a:t>COVID AND THE FUTURE</a:t>
            </a:r>
            <a:endParaRPr lang="es-AR" sz="2800" b="1" kern="0" dirty="0">
              <a:solidFill>
                <a:schemeClr val="bg1"/>
              </a:solidFill>
            </a:endParaRPr>
          </a:p>
        </p:txBody>
      </p:sp>
      <p:sp>
        <p:nvSpPr>
          <p:cNvPr id="9" name="8 Rectángulo"/>
          <p:cNvSpPr/>
          <p:nvPr/>
        </p:nvSpPr>
        <p:spPr>
          <a:xfrm>
            <a:off x="5159896" y="476672"/>
            <a:ext cx="6768752" cy="5324535"/>
          </a:xfrm>
          <a:prstGeom prst="rect">
            <a:avLst/>
          </a:prstGeom>
        </p:spPr>
        <p:txBody>
          <a:bodyPr wrap="square">
            <a:spAutoFit/>
          </a:bodyPr>
          <a:lstStyle/>
          <a:p>
            <a:pPr marL="342900" indent="-342900">
              <a:spcBef>
                <a:spcPts val="1200"/>
              </a:spcBef>
              <a:buClr>
                <a:schemeClr val="accent6"/>
              </a:buClr>
              <a:buFont typeface="Wingdings" pitchFamily="2" charset="2"/>
              <a:buChar char="§"/>
            </a:pPr>
            <a:r>
              <a:rPr lang="en-US" sz="2000" kern="0" dirty="0">
                <a:solidFill>
                  <a:prstClr val="black">
                    <a:lumMod val="75000"/>
                    <a:lumOff val="25000"/>
                  </a:prstClr>
                </a:solidFill>
              </a:rPr>
              <a:t>It is difficult to forecast changes in society post </a:t>
            </a:r>
            <a:r>
              <a:rPr lang="en-US" sz="2000" kern="0" dirty="0" err="1">
                <a:solidFill>
                  <a:prstClr val="black">
                    <a:lumMod val="75000"/>
                    <a:lumOff val="25000"/>
                  </a:prstClr>
                </a:solidFill>
              </a:rPr>
              <a:t>covid</a:t>
            </a:r>
            <a:r>
              <a:rPr lang="en-US" sz="2000" kern="0" dirty="0">
                <a:solidFill>
                  <a:prstClr val="black">
                    <a:lumMod val="75000"/>
                    <a:lumOff val="25000"/>
                  </a:prstClr>
                </a:solidFill>
              </a:rPr>
              <a:t>. Imagining the future respondents mention that “their own words shouldn’t be trusted completely</a:t>
            </a:r>
            <a:r>
              <a:rPr lang="en-US" sz="2000" kern="0" dirty="0" smtClean="0">
                <a:solidFill>
                  <a:prstClr val="black">
                    <a:lumMod val="75000"/>
                    <a:lumOff val="25000"/>
                  </a:prstClr>
                </a:solidFill>
              </a:rPr>
              <a:t>” in our </a:t>
            </a:r>
            <a:r>
              <a:rPr lang="en-US" sz="2000" kern="0" dirty="0" err="1" smtClean="0">
                <a:solidFill>
                  <a:prstClr val="black">
                    <a:lumMod val="75000"/>
                    <a:lumOff val="25000"/>
                  </a:prstClr>
                </a:solidFill>
              </a:rPr>
              <a:t>qual</a:t>
            </a:r>
            <a:r>
              <a:rPr lang="en-US" sz="2000" kern="0" dirty="0" smtClean="0">
                <a:solidFill>
                  <a:prstClr val="black">
                    <a:lumMod val="75000"/>
                    <a:lumOff val="25000"/>
                  </a:prstClr>
                </a:solidFill>
              </a:rPr>
              <a:t> jobs. </a:t>
            </a:r>
            <a:endParaRPr lang="en-US" sz="2000" kern="0" dirty="0">
              <a:solidFill>
                <a:prstClr val="black">
                  <a:lumMod val="75000"/>
                  <a:lumOff val="25000"/>
                </a:prstClr>
              </a:solidFill>
            </a:endParaRPr>
          </a:p>
          <a:p>
            <a:pPr marL="342900" indent="-342900">
              <a:spcBef>
                <a:spcPts val="1200"/>
              </a:spcBef>
              <a:buClr>
                <a:schemeClr val="accent6"/>
              </a:buClr>
              <a:buFont typeface="Wingdings" pitchFamily="2" charset="2"/>
              <a:buChar char="§"/>
            </a:pPr>
            <a:r>
              <a:rPr lang="en-US" sz="2000" kern="0" dirty="0">
                <a:solidFill>
                  <a:prstClr val="black">
                    <a:lumMod val="75000"/>
                    <a:lumOff val="25000"/>
                  </a:prstClr>
                </a:solidFill>
              </a:rPr>
              <a:t>They expect changes: in  hygiene habits (washing hands more frequently), remote work from home and growing e-commerce. In the agenda: two serious debts became evident  : problems in health system and inequality. </a:t>
            </a:r>
          </a:p>
          <a:p>
            <a:pPr marL="342900" indent="-342900">
              <a:spcBef>
                <a:spcPts val="1200"/>
              </a:spcBef>
              <a:buClr>
                <a:schemeClr val="accent6"/>
              </a:buClr>
              <a:buFont typeface="Wingdings" pitchFamily="2" charset="2"/>
              <a:buChar char="§"/>
            </a:pPr>
            <a:r>
              <a:rPr lang="en-US" sz="2000" kern="0" dirty="0">
                <a:solidFill>
                  <a:prstClr val="black">
                    <a:lumMod val="75000"/>
                    <a:lumOff val="25000"/>
                  </a:prstClr>
                </a:solidFill>
              </a:rPr>
              <a:t>Future is uncertain and only time and new research will allow us to see and explain it better. But what we see in Argentina is that people want to return to their normal lives  and mostly post </a:t>
            </a:r>
            <a:r>
              <a:rPr lang="en-US" sz="2000" kern="0" dirty="0" err="1">
                <a:solidFill>
                  <a:prstClr val="black">
                    <a:lumMod val="75000"/>
                    <a:lumOff val="25000"/>
                  </a:prstClr>
                </a:solidFill>
              </a:rPr>
              <a:t>pandemia</a:t>
            </a:r>
            <a:r>
              <a:rPr lang="en-US" sz="2000" kern="0" dirty="0">
                <a:solidFill>
                  <a:prstClr val="black">
                    <a:lumMod val="75000"/>
                    <a:lumOff val="25000"/>
                  </a:prstClr>
                </a:solidFill>
              </a:rPr>
              <a:t> worries are related to the economic  problems and urgencies they are foreseeing  with high unemployment, lower family incomes and deep </a:t>
            </a:r>
            <a:r>
              <a:rPr lang="en-US" sz="2000" kern="0" dirty="0" smtClean="0">
                <a:solidFill>
                  <a:prstClr val="black">
                    <a:lumMod val="75000"/>
                    <a:lumOff val="25000"/>
                  </a:prstClr>
                </a:solidFill>
              </a:rPr>
              <a:t>recession.</a:t>
            </a:r>
            <a:endParaRPr lang="en-US" sz="2000" kern="0" dirty="0">
              <a:solidFill>
                <a:prstClr val="black">
                  <a:lumMod val="75000"/>
                  <a:lumOff val="25000"/>
                </a:prstClr>
              </a:solidFill>
            </a:endParaRPr>
          </a:p>
        </p:txBody>
      </p:sp>
    </p:spTree>
    <p:extLst>
      <p:ext uri="{BB962C8B-B14F-4D97-AF65-F5344CB8AC3E}">
        <p14:creationId xmlns:p14="http://schemas.microsoft.com/office/powerpoint/2010/main" val="1231711985"/>
      </p:ext>
    </p:extLst>
  </p:cSld>
  <p:clrMapOvr>
    <a:masterClrMapping/>
  </p:clrMapOvr>
  <p:transition spd="slow">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67408" y="1844824"/>
            <a:ext cx="10261142" cy="3170099"/>
          </a:xfrm>
          <a:prstGeom prst="rect">
            <a:avLst/>
          </a:prstGeom>
          <a:noFill/>
        </p:spPr>
        <p:txBody>
          <a:bodyPr wrap="none" rtlCol="0">
            <a:spAutoFit/>
          </a:bodyPr>
          <a:lstStyle/>
          <a:p>
            <a:r>
              <a:rPr lang="es-ES" sz="4000" b="1" kern="0" dirty="0">
                <a:solidFill>
                  <a:schemeClr val="tx1">
                    <a:lumMod val="75000"/>
                    <a:lumOff val="25000"/>
                  </a:schemeClr>
                </a:solidFill>
              </a:rPr>
              <a:t>THANK </a:t>
            </a:r>
            <a:r>
              <a:rPr lang="es-ES" sz="4000" b="1" kern="0" dirty="0" smtClean="0">
                <a:solidFill>
                  <a:schemeClr val="tx1">
                    <a:lumMod val="75000"/>
                    <a:lumOff val="25000"/>
                  </a:schemeClr>
                </a:solidFill>
              </a:rPr>
              <a:t>YOU!</a:t>
            </a:r>
          </a:p>
          <a:p>
            <a:endParaRPr lang="es-ES" sz="4000" b="1" kern="0" dirty="0">
              <a:solidFill>
                <a:schemeClr val="tx1">
                  <a:lumMod val="75000"/>
                  <a:lumOff val="25000"/>
                </a:schemeClr>
              </a:solidFill>
            </a:endParaRPr>
          </a:p>
          <a:p>
            <a:r>
              <a:rPr lang="es-ES" sz="4000" b="1" kern="0" dirty="0" err="1" smtClean="0">
                <a:solidFill>
                  <a:schemeClr val="tx1">
                    <a:lumMod val="75000"/>
                    <a:lumOff val="25000"/>
                  </a:schemeClr>
                </a:solidFill>
              </a:rPr>
              <a:t>For</a:t>
            </a:r>
            <a:r>
              <a:rPr lang="es-ES" sz="4000" b="1" kern="0" dirty="0" smtClean="0">
                <a:solidFill>
                  <a:schemeClr val="tx1">
                    <a:lumMod val="75000"/>
                    <a:lumOff val="25000"/>
                  </a:schemeClr>
                </a:solidFill>
              </a:rPr>
              <a:t> </a:t>
            </a:r>
            <a:r>
              <a:rPr lang="es-ES" sz="4000" b="1" kern="0" dirty="0" err="1" smtClean="0">
                <a:solidFill>
                  <a:schemeClr val="tx1">
                    <a:lumMod val="75000"/>
                    <a:lumOff val="25000"/>
                  </a:schemeClr>
                </a:solidFill>
              </a:rPr>
              <a:t>further</a:t>
            </a:r>
            <a:r>
              <a:rPr lang="es-ES" sz="4000" b="1" kern="0" dirty="0" smtClean="0">
                <a:solidFill>
                  <a:schemeClr val="tx1">
                    <a:lumMod val="75000"/>
                    <a:lumOff val="25000"/>
                  </a:schemeClr>
                </a:solidFill>
              </a:rPr>
              <a:t> </a:t>
            </a:r>
            <a:r>
              <a:rPr lang="es-ES" sz="4000" b="1" kern="0" dirty="0" err="1" smtClean="0">
                <a:solidFill>
                  <a:schemeClr val="tx1">
                    <a:lumMod val="75000"/>
                    <a:lumOff val="25000"/>
                  </a:schemeClr>
                </a:solidFill>
              </a:rPr>
              <a:t>information</a:t>
            </a:r>
            <a:endParaRPr lang="es-ES" sz="4000" b="1" kern="0" dirty="0" smtClean="0">
              <a:solidFill>
                <a:schemeClr val="tx1">
                  <a:lumMod val="75000"/>
                  <a:lumOff val="25000"/>
                </a:schemeClr>
              </a:solidFill>
            </a:endParaRPr>
          </a:p>
          <a:p>
            <a:endParaRPr lang="es-ES" sz="4000" b="1" kern="0" dirty="0">
              <a:solidFill>
                <a:schemeClr val="tx1">
                  <a:lumMod val="75000"/>
                  <a:lumOff val="25000"/>
                </a:schemeClr>
              </a:solidFill>
            </a:endParaRPr>
          </a:p>
          <a:p>
            <a:r>
              <a:rPr lang="es-ES" sz="4000" b="1" kern="0" dirty="0" smtClean="0">
                <a:solidFill>
                  <a:schemeClr val="tx1">
                    <a:lumMod val="75000"/>
                    <a:lumOff val="25000"/>
                  </a:schemeClr>
                </a:solidFill>
              </a:rPr>
              <a:t>constanzacilley@voicesconsultancy.com</a:t>
            </a:r>
            <a:endParaRPr lang="es-AR" sz="4000" b="1" kern="0" dirty="0">
              <a:solidFill>
                <a:schemeClr val="tx1">
                  <a:lumMod val="75000"/>
                  <a:lumOff val="25000"/>
                </a:schemeClr>
              </a:solidFill>
            </a:endParaRPr>
          </a:p>
        </p:txBody>
      </p:sp>
    </p:spTree>
    <p:extLst>
      <p:ext uri="{BB962C8B-B14F-4D97-AF65-F5344CB8AC3E}">
        <p14:creationId xmlns:p14="http://schemas.microsoft.com/office/powerpoint/2010/main" val="403144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1344" y="260648"/>
            <a:ext cx="11977959" cy="646331"/>
          </a:xfrm>
          <a:prstGeom prst="rect">
            <a:avLst/>
          </a:prstGeom>
          <a:noFill/>
        </p:spPr>
        <p:txBody>
          <a:bodyPr wrap="square" rtlCol="0">
            <a:spAutoFit/>
          </a:bodyPr>
          <a:lstStyle/>
          <a:p>
            <a:pPr>
              <a:spcBef>
                <a:spcPts val="1200"/>
              </a:spcBef>
            </a:pPr>
            <a:r>
              <a:rPr lang="en-US" sz="3600" b="1" kern="0" dirty="0">
                <a:solidFill>
                  <a:schemeClr val="tx1">
                    <a:lumMod val="75000"/>
                    <a:lumOff val="25000"/>
                  </a:schemeClr>
                </a:solidFill>
              </a:rPr>
              <a:t>SOME FACTS ABOUT </a:t>
            </a:r>
            <a:r>
              <a:rPr lang="en-US" sz="3600" b="1" kern="0" dirty="0" smtClean="0">
                <a:solidFill>
                  <a:schemeClr val="tx1">
                    <a:lumMod val="75000"/>
                    <a:lumOff val="25000"/>
                  </a:schemeClr>
                </a:solidFill>
              </a:rPr>
              <a:t>COVID-19 </a:t>
            </a:r>
            <a:r>
              <a:rPr lang="en-US" sz="3600" b="1" kern="0" dirty="0">
                <a:solidFill>
                  <a:schemeClr val="tx1">
                    <a:lumMod val="75000"/>
                    <a:lumOff val="25000"/>
                  </a:schemeClr>
                </a:solidFill>
              </a:rPr>
              <a:t>IN ARGENTINA </a:t>
            </a:r>
            <a:endParaRPr lang="es-AR" sz="3600" b="1" kern="0" dirty="0">
              <a:solidFill>
                <a:schemeClr val="tx1">
                  <a:lumMod val="75000"/>
                  <a:lumOff val="25000"/>
                </a:schemeClr>
              </a:solidFill>
            </a:endParaRPr>
          </a:p>
        </p:txBody>
      </p:sp>
      <p:sp>
        <p:nvSpPr>
          <p:cNvPr id="7" name="6 Rectángulo"/>
          <p:cNvSpPr/>
          <p:nvPr/>
        </p:nvSpPr>
        <p:spPr>
          <a:xfrm>
            <a:off x="1127448" y="2727577"/>
            <a:ext cx="2448272"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CuadroTexto"/>
          <p:cNvSpPr txBox="1"/>
          <p:nvPr/>
        </p:nvSpPr>
        <p:spPr>
          <a:xfrm>
            <a:off x="1127447" y="2799585"/>
            <a:ext cx="2448272" cy="2677656"/>
          </a:xfrm>
          <a:prstGeom prst="rect">
            <a:avLst/>
          </a:prstGeom>
          <a:noFill/>
        </p:spPr>
        <p:txBody>
          <a:bodyPr wrap="square" rtlCol="0">
            <a:spAutoFit/>
          </a:bodyPr>
          <a:lstStyle>
            <a:defPPr>
              <a:defRPr lang="es-AR"/>
            </a:defPPr>
            <a:lvl1pPr>
              <a:spcBef>
                <a:spcPts val="1200"/>
              </a:spcBef>
              <a:defRPr sz="3600" b="1" kern="0">
                <a:solidFill>
                  <a:schemeClr val="tx1">
                    <a:lumMod val="75000"/>
                    <a:lumOff val="25000"/>
                  </a:schemeClr>
                </a:solidFill>
              </a:defRPr>
            </a:lvl1pPr>
          </a:lstStyle>
          <a:p>
            <a:r>
              <a:rPr lang="en-US" sz="2800" b="0" dirty="0"/>
              <a:t>The </a:t>
            </a:r>
            <a:r>
              <a:rPr lang="en-US" sz="2800" dirty="0"/>
              <a:t>first case</a:t>
            </a:r>
            <a:r>
              <a:rPr lang="en-US" sz="2800" b="0" dirty="0"/>
              <a:t> of coronavirus was diagnosed on March 3rd</a:t>
            </a:r>
            <a:endParaRPr lang="es-AR" sz="2800" b="0" dirty="0"/>
          </a:p>
        </p:txBody>
      </p:sp>
      <p:sp>
        <p:nvSpPr>
          <p:cNvPr id="11" name="10 Rectángulo"/>
          <p:cNvSpPr/>
          <p:nvPr/>
        </p:nvSpPr>
        <p:spPr>
          <a:xfrm>
            <a:off x="4583833" y="2727577"/>
            <a:ext cx="2448272"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1 CuadroTexto"/>
          <p:cNvSpPr txBox="1"/>
          <p:nvPr/>
        </p:nvSpPr>
        <p:spPr>
          <a:xfrm>
            <a:off x="4583832" y="2799585"/>
            <a:ext cx="2448272" cy="1815882"/>
          </a:xfrm>
          <a:prstGeom prst="rect">
            <a:avLst/>
          </a:prstGeom>
          <a:noFill/>
        </p:spPr>
        <p:txBody>
          <a:bodyPr wrap="square" rtlCol="0">
            <a:spAutoFit/>
          </a:bodyPr>
          <a:lstStyle>
            <a:defPPr>
              <a:defRPr lang="es-AR"/>
            </a:defPPr>
            <a:lvl1pPr>
              <a:spcBef>
                <a:spcPts val="1200"/>
              </a:spcBef>
              <a:defRPr sz="3600" b="1" kern="0">
                <a:solidFill>
                  <a:schemeClr val="tx1">
                    <a:lumMod val="75000"/>
                    <a:lumOff val="25000"/>
                  </a:schemeClr>
                </a:solidFill>
              </a:defRPr>
            </a:lvl1pPr>
          </a:lstStyle>
          <a:p>
            <a:r>
              <a:rPr lang="en-US" sz="2800" dirty="0" smtClean="0"/>
              <a:t>Kids do not attend school </a:t>
            </a:r>
            <a:r>
              <a:rPr lang="en-US" sz="2800" b="0" dirty="0" smtClean="0"/>
              <a:t>since March 16th</a:t>
            </a:r>
            <a:endParaRPr lang="es-AR" sz="2800" b="0" dirty="0"/>
          </a:p>
        </p:txBody>
      </p:sp>
      <p:sp>
        <p:nvSpPr>
          <p:cNvPr id="13" name="12 Rectángulo"/>
          <p:cNvSpPr/>
          <p:nvPr/>
        </p:nvSpPr>
        <p:spPr>
          <a:xfrm>
            <a:off x="8040215" y="2727577"/>
            <a:ext cx="2448272"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CuadroTexto"/>
          <p:cNvSpPr txBox="1"/>
          <p:nvPr/>
        </p:nvSpPr>
        <p:spPr>
          <a:xfrm>
            <a:off x="8040214" y="2799585"/>
            <a:ext cx="2808314" cy="3262432"/>
          </a:xfrm>
          <a:prstGeom prst="rect">
            <a:avLst/>
          </a:prstGeom>
          <a:noFill/>
        </p:spPr>
        <p:txBody>
          <a:bodyPr wrap="square" rtlCol="0">
            <a:spAutoFit/>
          </a:bodyPr>
          <a:lstStyle>
            <a:defPPr>
              <a:defRPr lang="es-AR"/>
            </a:defPPr>
            <a:lvl1pPr>
              <a:spcBef>
                <a:spcPts val="1200"/>
              </a:spcBef>
              <a:defRPr sz="3600" b="1" kern="0">
                <a:solidFill>
                  <a:schemeClr val="tx1">
                    <a:lumMod val="75000"/>
                    <a:lumOff val="25000"/>
                  </a:schemeClr>
                </a:solidFill>
              </a:defRPr>
            </a:lvl1pPr>
          </a:lstStyle>
          <a:p>
            <a:r>
              <a:rPr lang="en-US" sz="2800" dirty="0" smtClean="0"/>
              <a:t>Quarantine</a:t>
            </a:r>
            <a:r>
              <a:rPr lang="en-US" sz="2800" b="0" dirty="0" smtClean="0"/>
              <a:t> was established on March 20th.</a:t>
            </a:r>
          </a:p>
          <a:p>
            <a:r>
              <a:rPr lang="en-US" sz="2800" b="0" dirty="0"/>
              <a:t>We are in day </a:t>
            </a:r>
            <a:r>
              <a:rPr lang="en-US" sz="2800" dirty="0"/>
              <a:t>76 </a:t>
            </a:r>
            <a:r>
              <a:rPr lang="en-US" sz="2800" b="0" dirty="0"/>
              <a:t>of strict </a:t>
            </a:r>
            <a:r>
              <a:rPr lang="en-US" sz="2800" b="0" dirty="0" smtClean="0"/>
              <a:t>coercive </a:t>
            </a:r>
            <a:r>
              <a:rPr lang="en-US" sz="2800" b="0" dirty="0"/>
              <a:t>quarantine </a:t>
            </a:r>
            <a:endParaRPr lang="es-AR" sz="2800" b="0" dirty="0"/>
          </a:p>
        </p:txBody>
      </p:sp>
      <p:pic>
        <p:nvPicPr>
          <p:cNvPr id="1027" name="Picture 3" descr="C:\Users\Belen\Documents\iconos wapor\png\003-school.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5303" y="1359424"/>
            <a:ext cx="1205329" cy="1205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elen\Documents\iconos wapor\png\004-house.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61685" y="1359424"/>
            <a:ext cx="1205329" cy="120532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elen\Documents\iconos wapor\png\001-coronavirus.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25044" y="1340768"/>
            <a:ext cx="1205329" cy="120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500" fill="hold"/>
                                        <p:tgtEl>
                                          <p:spTgt spid="1027"/>
                                        </p:tgtEl>
                                        <p:attrNameLst>
                                          <p:attrName>ppt_w</p:attrName>
                                        </p:attrNameLst>
                                      </p:cBhvr>
                                      <p:tavLst>
                                        <p:tav tm="0">
                                          <p:val>
                                            <p:fltVal val="0"/>
                                          </p:val>
                                        </p:tav>
                                        <p:tav tm="100000">
                                          <p:val>
                                            <p:strVal val="#ppt_w"/>
                                          </p:val>
                                        </p:tav>
                                      </p:tavLst>
                                    </p:anim>
                                    <p:anim calcmode="lin" valueType="num">
                                      <p:cBhvr>
                                        <p:cTn id="24" dur="500" fill="hold"/>
                                        <p:tgtEl>
                                          <p:spTgt spid="1027"/>
                                        </p:tgtEl>
                                        <p:attrNameLst>
                                          <p:attrName>ppt_h</p:attrName>
                                        </p:attrNameLst>
                                      </p:cBhvr>
                                      <p:tavLst>
                                        <p:tav tm="0">
                                          <p:val>
                                            <p:fltVal val="0"/>
                                          </p:val>
                                        </p:tav>
                                        <p:tav tm="100000">
                                          <p:val>
                                            <p:strVal val="#ppt_h"/>
                                          </p:val>
                                        </p:tav>
                                      </p:tavLst>
                                    </p:anim>
                                    <p:animEffect transition="in" filter="fade">
                                      <p:cBhvr>
                                        <p:cTn id="25" dur="500"/>
                                        <p:tgtEl>
                                          <p:spTgt spid="102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1000"/>
                            </p:stCondLst>
                            <p:childTnLst>
                              <p:par>
                                <p:cTn id="37" presetID="53" presetClass="entr" presetSubtype="16" fill="hold" nodeType="after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p:cTn id="39" dur="500" fill="hold"/>
                                        <p:tgtEl>
                                          <p:spTgt spid="1028"/>
                                        </p:tgtEl>
                                        <p:attrNameLst>
                                          <p:attrName>ppt_w</p:attrName>
                                        </p:attrNameLst>
                                      </p:cBhvr>
                                      <p:tavLst>
                                        <p:tav tm="0">
                                          <p:val>
                                            <p:fltVal val="0"/>
                                          </p:val>
                                        </p:tav>
                                        <p:tav tm="100000">
                                          <p:val>
                                            <p:strVal val="#ppt_w"/>
                                          </p:val>
                                        </p:tav>
                                      </p:tavLst>
                                    </p:anim>
                                    <p:anim calcmode="lin" valueType="num">
                                      <p:cBhvr>
                                        <p:cTn id="40" dur="500" fill="hold"/>
                                        <p:tgtEl>
                                          <p:spTgt spid="1028"/>
                                        </p:tgtEl>
                                        <p:attrNameLst>
                                          <p:attrName>ppt_h</p:attrName>
                                        </p:attrNameLst>
                                      </p:cBhvr>
                                      <p:tavLst>
                                        <p:tav tm="0">
                                          <p:val>
                                            <p:fltVal val="0"/>
                                          </p:val>
                                        </p:tav>
                                        <p:tav tm="100000">
                                          <p:val>
                                            <p:strVal val="#ppt_h"/>
                                          </p:val>
                                        </p:tav>
                                      </p:tavLst>
                                    </p:anim>
                                    <p:animEffect transition="in" filter="fade">
                                      <p:cBhvr>
                                        <p:cTn id="41" dur="500"/>
                                        <p:tgtEl>
                                          <p:spTgt spid="10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1344" y="260648"/>
            <a:ext cx="11977959" cy="646331"/>
          </a:xfrm>
          <a:prstGeom prst="rect">
            <a:avLst/>
          </a:prstGeom>
          <a:noFill/>
        </p:spPr>
        <p:txBody>
          <a:bodyPr wrap="square" rtlCol="0">
            <a:spAutoFit/>
          </a:bodyPr>
          <a:lstStyle/>
          <a:p>
            <a:pPr>
              <a:spcBef>
                <a:spcPts val="1200"/>
              </a:spcBef>
            </a:pPr>
            <a:r>
              <a:rPr lang="en-US" sz="3600" b="1" kern="0" dirty="0">
                <a:solidFill>
                  <a:schemeClr val="tx1">
                    <a:lumMod val="75000"/>
                    <a:lumOff val="25000"/>
                  </a:schemeClr>
                </a:solidFill>
              </a:rPr>
              <a:t>SOME FACTS ABOUT </a:t>
            </a:r>
            <a:r>
              <a:rPr lang="en-US" sz="3600" b="1" kern="0" dirty="0" smtClean="0">
                <a:solidFill>
                  <a:schemeClr val="tx1">
                    <a:lumMod val="75000"/>
                    <a:lumOff val="25000"/>
                  </a:schemeClr>
                </a:solidFill>
              </a:rPr>
              <a:t>COVID-19 </a:t>
            </a:r>
            <a:r>
              <a:rPr lang="en-US" sz="3600" b="1" kern="0" dirty="0">
                <a:solidFill>
                  <a:schemeClr val="tx1">
                    <a:lumMod val="75000"/>
                    <a:lumOff val="25000"/>
                  </a:schemeClr>
                </a:solidFill>
              </a:rPr>
              <a:t>IN ARGENTINA </a:t>
            </a:r>
            <a:endParaRPr lang="es-AR" sz="3600" b="1" kern="0" dirty="0">
              <a:solidFill>
                <a:schemeClr val="tx1">
                  <a:lumMod val="75000"/>
                  <a:lumOff val="25000"/>
                </a:schemeClr>
              </a:solidFill>
            </a:endParaRPr>
          </a:p>
        </p:txBody>
      </p:sp>
      <p:pic>
        <p:nvPicPr>
          <p:cNvPr id="16" name="Picture 4" descr="C:\Users\Belen\Documents\iconos wapor 3\png\002-argentina.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41929" y="1461007"/>
            <a:ext cx="1461615" cy="14616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elen\Documents\iconos wapor 3\png\003-village.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85661" y="1412776"/>
            <a:ext cx="1812970" cy="1812970"/>
          </a:xfrm>
          <a:prstGeom prst="rect">
            <a:avLst/>
          </a:prstGeom>
          <a:noFill/>
          <a:extLst>
            <a:ext uri="{909E8E84-426E-40DD-AFC4-6F175D3DCCD1}">
              <a14:hiddenFill xmlns:a14="http://schemas.microsoft.com/office/drawing/2010/main">
                <a:solidFill>
                  <a:srgbClr val="FFFFFF"/>
                </a:solidFill>
              </a14:hiddenFill>
            </a:ext>
          </a:extLst>
        </p:spPr>
      </p:pic>
      <p:sp>
        <p:nvSpPr>
          <p:cNvPr id="18" name="13 Rectángulo"/>
          <p:cNvSpPr/>
          <p:nvPr/>
        </p:nvSpPr>
        <p:spPr>
          <a:xfrm>
            <a:off x="2154032" y="2994629"/>
            <a:ext cx="3096343" cy="910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14 Rectángulo"/>
          <p:cNvSpPr/>
          <p:nvPr/>
        </p:nvSpPr>
        <p:spPr>
          <a:xfrm>
            <a:off x="6168009" y="2992086"/>
            <a:ext cx="3096343" cy="910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16 CuadroTexto"/>
          <p:cNvSpPr txBox="1"/>
          <p:nvPr/>
        </p:nvSpPr>
        <p:spPr>
          <a:xfrm>
            <a:off x="6168010" y="3095381"/>
            <a:ext cx="3096342" cy="1815882"/>
          </a:xfrm>
          <a:prstGeom prst="rect">
            <a:avLst/>
          </a:prstGeom>
          <a:noFill/>
        </p:spPr>
        <p:txBody>
          <a:bodyPr wrap="square" rtlCol="0">
            <a:spAutoFit/>
          </a:bodyPr>
          <a:lstStyle>
            <a:defPPr>
              <a:defRPr lang="es-AR"/>
            </a:defPPr>
            <a:lvl1pPr>
              <a:spcBef>
                <a:spcPts val="1200"/>
              </a:spcBef>
              <a:defRPr sz="3600" b="1" kern="0">
                <a:solidFill>
                  <a:schemeClr val="tx1">
                    <a:lumMod val="75000"/>
                    <a:lumOff val="25000"/>
                  </a:schemeClr>
                </a:solidFill>
              </a:defRPr>
            </a:lvl1pPr>
          </a:lstStyle>
          <a:p>
            <a:r>
              <a:rPr lang="en-US" sz="2800" b="0" dirty="0" smtClean="0"/>
              <a:t>Growing rapidly in shanty towns (1/2 of Federal District new cases)</a:t>
            </a:r>
            <a:endParaRPr lang="es-AR" sz="2800" b="0" dirty="0"/>
          </a:p>
        </p:txBody>
      </p:sp>
      <p:sp>
        <p:nvSpPr>
          <p:cNvPr id="21" name="22 CuadroTexto"/>
          <p:cNvSpPr txBox="1"/>
          <p:nvPr/>
        </p:nvSpPr>
        <p:spPr>
          <a:xfrm>
            <a:off x="2063553" y="3126447"/>
            <a:ext cx="3330839" cy="2246769"/>
          </a:xfrm>
          <a:prstGeom prst="rect">
            <a:avLst/>
          </a:prstGeom>
          <a:noFill/>
        </p:spPr>
        <p:txBody>
          <a:bodyPr wrap="square" rtlCol="0">
            <a:spAutoFit/>
          </a:bodyPr>
          <a:lstStyle>
            <a:defPPr>
              <a:defRPr lang="es-AR"/>
            </a:defPPr>
            <a:lvl1pPr>
              <a:spcBef>
                <a:spcPts val="1200"/>
              </a:spcBef>
              <a:defRPr sz="3600" b="1" kern="0">
                <a:solidFill>
                  <a:schemeClr val="tx1">
                    <a:lumMod val="75000"/>
                    <a:lumOff val="25000"/>
                  </a:schemeClr>
                </a:solidFill>
              </a:defRPr>
            </a:lvl1pPr>
          </a:lstStyle>
          <a:p>
            <a:r>
              <a:rPr lang="en-US" sz="2800" b="0" dirty="0" smtClean="0"/>
              <a:t>Strong concentration in Buenos Aires metropolitan area (+80%)</a:t>
            </a:r>
            <a:endParaRPr lang="es-AR" sz="2800" b="0" dirty="0"/>
          </a:p>
        </p:txBody>
      </p:sp>
    </p:spTree>
    <p:extLst>
      <p:ext uri="{BB962C8B-B14F-4D97-AF65-F5344CB8AC3E}">
        <p14:creationId xmlns:p14="http://schemas.microsoft.com/office/powerpoint/2010/main" val="130246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len\Downloads\coronavirus-4914028_192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08"/>
          <a:stretch/>
        </p:blipFill>
        <p:spPr bwMode="auto">
          <a:xfrm>
            <a:off x="9122415" y="1988840"/>
            <a:ext cx="2653650" cy="17691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len\Downloads\focused-young-couple-wearing-medical-masks-with-smartphone-39834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368" y="1992773"/>
            <a:ext cx="2653650" cy="1769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elen\Downloads\therapist-comforting-patient-39584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2095" y="1992773"/>
            <a:ext cx="2653650" cy="17691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Mi unidad\Voices\07_ Comunicacion\Imagenes para redes\Voices Facts\Marcas y Consumo\plata argentina 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252" r="8859"/>
          <a:stretch/>
        </p:blipFill>
        <p:spPr bwMode="auto">
          <a:xfrm rot="16200000">
            <a:off x="3812612" y="1550498"/>
            <a:ext cx="1769104" cy="265365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407368" y="1992773"/>
            <a:ext cx="2653650" cy="1769102"/>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p:cNvSpPr/>
          <p:nvPr/>
        </p:nvSpPr>
        <p:spPr>
          <a:xfrm>
            <a:off x="407368" y="2533392"/>
            <a:ext cx="2653650" cy="707886"/>
          </a:xfrm>
          <a:prstGeom prst="rect">
            <a:avLst/>
          </a:prstGeom>
        </p:spPr>
        <p:txBody>
          <a:bodyPr wrap="square">
            <a:spAutoFit/>
          </a:bodyPr>
          <a:lstStyle/>
          <a:p>
            <a:pPr algn="ctr"/>
            <a:r>
              <a:rPr lang="en-US" sz="2000" b="1" dirty="0">
                <a:solidFill>
                  <a:schemeClr val="bg1"/>
                </a:solidFill>
              </a:rPr>
              <a:t>COVID AND SOCIETY</a:t>
            </a:r>
            <a:endParaRPr lang="es-AR" sz="2000" dirty="0">
              <a:solidFill>
                <a:schemeClr val="bg1"/>
              </a:solidFill>
            </a:endParaRPr>
          </a:p>
        </p:txBody>
      </p:sp>
      <p:sp>
        <p:nvSpPr>
          <p:cNvPr id="10" name="9 Rectángulo"/>
          <p:cNvSpPr/>
          <p:nvPr/>
        </p:nvSpPr>
        <p:spPr>
          <a:xfrm>
            <a:off x="3370337" y="1992774"/>
            <a:ext cx="2653650" cy="1769102"/>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Rectángulo"/>
          <p:cNvSpPr/>
          <p:nvPr/>
        </p:nvSpPr>
        <p:spPr>
          <a:xfrm>
            <a:off x="3370336" y="2533393"/>
            <a:ext cx="2653649" cy="707886"/>
          </a:xfrm>
          <a:prstGeom prst="rect">
            <a:avLst/>
          </a:prstGeom>
        </p:spPr>
        <p:txBody>
          <a:bodyPr wrap="square">
            <a:spAutoFit/>
          </a:bodyPr>
          <a:lstStyle/>
          <a:p>
            <a:pPr algn="ctr"/>
            <a:r>
              <a:rPr lang="en-US" sz="2000" b="1" dirty="0">
                <a:solidFill>
                  <a:schemeClr val="bg1"/>
                </a:solidFill>
              </a:rPr>
              <a:t>COVID AND </a:t>
            </a:r>
            <a:r>
              <a:rPr lang="en-US" sz="2000" b="1" dirty="0" smtClean="0">
                <a:solidFill>
                  <a:schemeClr val="bg1"/>
                </a:solidFill>
              </a:rPr>
              <a:t>ECONOMY</a:t>
            </a:r>
            <a:endParaRPr lang="es-AR" sz="2000" dirty="0">
              <a:solidFill>
                <a:schemeClr val="bg1"/>
              </a:solidFill>
            </a:endParaRPr>
          </a:p>
        </p:txBody>
      </p:sp>
      <p:sp>
        <p:nvSpPr>
          <p:cNvPr id="12" name="11 Rectángulo"/>
          <p:cNvSpPr/>
          <p:nvPr/>
        </p:nvSpPr>
        <p:spPr>
          <a:xfrm>
            <a:off x="6242095" y="1992772"/>
            <a:ext cx="2653650" cy="1769102"/>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Rectángulo"/>
          <p:cNvSpPr/>
          <p:nvPr/>
        </p:nvSpPr>
        <p:spPr>
          <a:xfrm>
            <a:off x="6250663" y="2549837"/>
            <a:ext cx="2653649" cy="707886"/>
          </a:xfrm>
          <a:prstGeom prst="rect">
            <a:avLst/>
          </a:prstGeom>
        </p:spPr>
        <p:txBody>
          <a:bodyPr wrap="square">
            <a:spAutoFit/>
          </a:bodyPr>
          <a:lstStyle/>
          <a:p>
            <a:pPr algn="ctr"/>
            <a:r>
              <a:rPr lang="en-US" sz="2000" b="1" dirty="0">
                <a:solidFill>
                  <a:schemeClr val="bg1"/>
                </a:solidFill>
              </a:rPr>
              <a:t>COVID AND </a:t>
            </a:r>
            <a:r>
              <a:rPr lang="en-US" sz="2000" b="1" dirty="0" smtClean="0">
                <a:solidFill>
                  <a:schemeClr val="bg1"/>
                </a:solidFill>
              </a:rPr>
              <a:t>MENTAL HEALTH</a:t>
            </a:r>
            <a:endParaRPr lang="es-AR" sz="2000" dirty="0">
              <a:solidFill>
                <a:schemeClr val="bg1"/>
              </a:solidFill>
            </a:endParaRPr>
          </a:p>
        </p:txBody>
      </p:sp>
      <p:sp>
        <p:nvSpPr>
          <p:cNvPr id="14" name="13 Rectángulo"/>
          <p:cNvSpPr/>
          <p:nvPr/>
        </p:nvSpPr>
        <p:spPr>
          <a:xfrm>
            <a:off x="9122415" y="1992771"/>
            <a:ext cx="2653650" cy="1769102"/>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4 Rectángulo"/>
          <p:cNvSpPr/>
          <p:nvPr/>
        </p:nvSpPr>
        <p:spPr>
          <a:xfrm>
            <a:off x="9130983" y="2562350"/>
            <a:ext cx="2653649" cy="707886"/>
          </a:xfrm>
          <a:prstGeom prst="rect">
            <a:avLst/>
          </a:prstGeom>
        </p:spPr>
        <p:txBody>
          <a:bodyPr wrap="square">
            <a:spAutoFit/>
          </a:bodyPr>
          <a:lstStyle/>
          <a:p>
            <a:pPr algn="ctr"/>
            <a:r>
              <a:rPr lang="en-US" sz="2000" b="1" dirty="0">
                <a:solidFill>
                  <a:schemeClr val="bg1"/>
                </a:solidFill>
              </a:rPr>
              <a:t>COVID AND </a:t>
            </a:r>
            <a:r>
              <a:rPr lang="en-US" sz="2000" b="1" dirty="0" smtClean="0">
                <a:solidFill>
                  <a:schemeClr val="bg1"/>
                </a:solidFill>
              </a:rPr>
              <a:t>THE FUTURE</a:t>
            </a:r>
            <a:endParaRPr lang="es-AR" sz="2000" dirty="0">
              <a:solidFill>
                <a:schemeClr val="bg1"/>
              </a:solidFill>
            </a:endParaRPr>
          </a:p>
        </p:txBody>
      </p:sp>
      <p:sp>
        <p:nvSpPr>
          <p:cNvPr id="16" name="4 Rectángulo"/>
          <p:cNvSpPr/>
          <p:nvPr/>
        </p:nvSpPr>
        <p:spPr>
          <a:xfrm>
            <a:off x="0" y="659728"/>
            <a:ext cx="12192000" cy="707886"/>
          </a:xfrm>
          <a:prstGeom prst="rect">
            <a:avLst/>
          </a:prstGeom>
        </p:spPr>
        <p:txBody>
          <a:bodyPr wrap="square">
            <a:spAutoFit/>
          </a:bodyPr>
          <a:lstStyle/>
          <a:p>
            <a:pPr marL="0" marR="0" lvl="0" indent="0" algn="ctr" defTabSz="914400" eaLnBrk="1" fontAlgn="auto" latinLnBrk="0" hangingPunct="1">
              <a:lnSpc>
                <a:spcPct val="100000"/>
              </a:lnSpc>
              <a:spcBef>
                <a:spcPts val="1200"/>
              </a:spcBef>
              <a:spcAft>
                <a:spcPts val="0"/>
              </a:spcAft>
              <a:buClrTx/>
              <a:buSzTx/>
              <a:buFontTx/>
              <a:buNone/>
              <a:tabLst/>
              <a:defRPr/>
            </a:pPr>
            <a:r>
              <a:rPr lang="en-US" sz="3600" b="1" kern="0" dirty="0">
                <a:solidFill>
                  <a:schemeClr val="tx1">
                    <a:lumMod val="75000"/>
                    <a:lumOff val="25000"/>
                  </a:schemeClr>
                </a:solidFill>
              </a:rPr>
              <a:t>WHAT</a:t>
            </a:r>
            <a:r>
              <a:rPr kumimoji="0" lang="en-US" sz="4000" b="1" i="0" u="none" strike="noStrike" kern="0" cap="none" spc="0" normalizeH="0" baseline="0" noProof="0" dirty="0" smtClean="0">
                <a:ln>
                  <a:noFill/>
                </a:ln>
                <a:effectLst/>
                <a:uLnTx/>
                <a:uFillTx/>
              </a:rPr>
              <a:t> </a:t>
            </a:r>
            <a:r>
              <a:rPr lang="en-US" sz="3600" b="1" kern="0" dirty="0">
                <a:solidFill>
                  <a:schemeClr val="tx1">
                    <a:lumMod val="75000"/>
                    <a:lumOff val="25000"/>
                  </a:schemeClr>
                </a:solidFill>
              </a:rPr>
              <a:t>WE</a:t>
            </a:r>
            <a:r>
              <a:rPr kumimoji="0" lang="en-US" sz="4000" b="1" i="0" u="none" strike="noStrike" kern="0" cap="none" spc="0" normalizeH="0" baseline="0" noProof="0" dirty="0" smtClean="0">
                <a:ln>
                  <a:noFill/>
                </a:ln>
                <a:effectLst/>
                <a:uLnTx/>
                <a:uFillTx/>
              </a:rPr>
              <a:t> </a:t>
            </a:r>
            <a:r>
              <a:rPr lang="en-US" sz="3600" b="1" kern="0" dirty="0">
                <a:solidFill>
                  <a:schemeClr val="tx1">
                    <a:lumMod val="75000"/>
                    <a:lumOff val="25000"/>
                  </a:schemeClr>
                </a:solidFill>
              </a:rPr>
              <a:t>HAVE</a:t>
            </a:r>
            <a:r>
              <a:rPr kumimoji="0" lang="en-US" sz="4000" b="1" i="0" u="none" strike="noStrike" kern="0" cap="none" spc="0" normalizeH="0" baseline="0" noProof="0" dirty="0" smtClean="0">
                <a:ln>
                  <a:noFill/>
                </a:ln>
                <a:effectLst/>
                <a:uLnTx/>
                <a:uFillTx/>
              </a:rPr>
              <a:t> </a:t>
            </a:r>
            <a:r>
              <a:rPr lang="en-US" sz="3600" b="1" kern="0" dirty="0">
                <a:solidFill>
                  <a:schemeClr val="tx1">
                    <a:lumMod val="75000"/>
                    <a:lumOff val="25000"/>
                  </a:schemeClr>
                </a:solidFill>
              </a:rPr>
              <a:t>MEASURED</a:t>
            </a:r>
            <a:endParaRPr lang="es-ES" sz="3600" b="1" kern="0" dirty="0">
              <a:solidFill>
                <a:schemeClr val="tx1">
                  <a:lumMod val="75000"/>
                  <a:lumOff val="25000"/>
                </a:schemeClr>
              </a:solidFill>
            </a:endParaRPr>
          </a:p>
        </p:txBody>
      </p:sp>
    </p:spTree>
    <p:extLst>
      <p:ext uri="{BB962C8B-B14F-4D97-AF65-F5344CB8AC3E}">
        <p14:creationId xmlns:p14="http://schemas.microsoft.com/office/powerpoint/2010/main" val="18446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1000"/>
                                        <p:tgtEl>
                                          <p:spTgt spid="2052"/>
                                        </p:tgtEl>
                                      </p:cBhvr>
                                    </p:animEffect>
                                    <p:anim calcmode="lin" valueType="num">
                                      <p:cBhvr>
                                        <p:cTn id="18" dur="1000" fill="hold"/>
                                        <p:tgtEl>
                                          <p:spTgt spid="2052"/>
                                        </p:tgtEl>
                                        <p:attrNameLst>
                                          <p:attrName>ppt_x</p:attrName>
                                        </p:attrNameLst>
                                      </p:cBhvr>
                                      <p:tavLst>
                                        <p:tav tm="0">
                                          <p:val>
                                            <p:strVal val="#ppt_x"/>
                                          </p:val>
                                        </p:tav>
                                        <p:tav tm="100000">
                                          <p:val>
                                            <p:strVal val="#ppt_x"/>
                                          </p:val>
                                        </p:tav>
                                      </p:tavLst>
                                    </p:anim>
                                    <p:anim calcmode="lin" valueType="num">
                                      <p:cBhvr>
                                        <p:cTn id="19" dur="1000" fill="hold"/>
                                        <p:tgtEl>
                                          <p:spTgt spid="205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1000"/>
                                        <p:tgtEl>
                                          <p:spTgt spid="2053"/>
                                        </p:tgtEl>
                                      </p:cBhvr>
                                    </p:animEffect>
                                    <p:anim calcmode="lin" valueType="num">
                                      <p:cBhvr>
                                        <p:cTn id="23" dur="1000" fill="hold"/>
                                        <p:tgtEl>
                                          <p:spTgt spid="2053"/>
                                        </p:tgtEl>
                                        <p:attrNameLst>
                                          <p:attrName>ppt_x</p:attrName>
                                        </p:attrNameLst>
                                      </p:cBhvr>
                                      <p:tavLst>
                                        <p:tav tm="0">
                                          <p:val>
                                            <p:strVal val="#ppt_x"/>
                                          </p:val>
                                        </p:tav>
                                        <p:tav tm="100000">
                                          <p:val>
                                            <p:strVal val="#ppt_x"/>
                                          </p:val>
                                        </p:tav>
                                      </p:tavLst>
                                    </p:anim>
                                    <p:anim calcmode="lin" valueType="num">
                                      <p:cBhvr>
                                        <p:cTn id="24" dur="1000" fill="hold"/>
                                        <p:tgtEl>
                                          <p:spTgt spid="20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0" grpId="0" animBg="1"/>
      <p:bldP spid="11" grpId="0"/>
      <p:bldP spid="12" grpId="0" animBg="1"/>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len\Downloads\coronavirus-4914028_1920.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4908"/>
          <a:stretch/>
        </p:blipFill>
        <p:spPr bwMode="auto">
          <a:xfrm>
            <a:off x="9050407" y="220152"/>
            <a:ext cx="2653650" cy="1769101"/>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9050407" y="224083"/>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2" name="Picture 4" descr="C:\Users\Belen\Downloads\therapist-comforting-patient-3958464.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170087" y="224085"/>
            <a:ext cx="2653650" cy="1769101"/>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6170087" y="224084"/>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3" name="Picture 5" descr="G:\Mi unidad\Voices\07_ Comunicacion\Imagenes para redes\Voices Facts\Marcas y Consumo\plata argentina 2.jpg"/>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2252" r="8859"/>
          <a:stretch/>
        </p:blipFill>
        <p:spPr bwMode="auto">
          <a:xfrm rot="16200000">
            <a:off x="3740604" y="-218190"/>
            <a:ext cx="1769104" cy="265365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298329" y="224086"/>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Rectángulo"/>
          <p:cNvSpPr/>
          <p:nvPr/>
        </p:nvSpPr>
        <p:spPr>
          <a:xfrm>
            <a:off x="3298328" y="764705"/>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a:t>
            </a:r>
            <a:r>
              <a:rPr lang="en-US" sz="2000" b="1" dirty="0" smtClean="0">
                <a:solidFill>
                  <a:schemeClr val="tx1">
                    <a:lumMod val="50000"/>
                    <a:lumOff val="50000"/>
                  </a:schemeClr>
                </a:solidFill>
              </a:rPr>
              <a:t>ECONOMY</a:t>
            </a:r>
            <a:endParaRPr lang="es-AR" sz="2000" dirty="0">
              <a:solidFill>
                <a:schemeClr val="tx1">
                  <a:lumMod val="50000"/>
                  <a:lumOff val="50000"/>
                </a:schemeClr>
              </a:solidFill>
            </a:endParaRPr>
          </a:p>
        </p:txBody>
      </p:sp>
      <p:sp>
        <p:nvSpPr>
          <p:cNvPr id="13" name="12 Rectángulo"/>
          <p:cNvSpPr/>
          <p:nvPr/>
        </p:nvSpPr>
        <p:spPr>
          <a:xfrm>
            <a:off x="6178655" y="781149"/>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MENTAL HEALTH</a:t>
            </a:r>
            <a:endParaRPr lang="es-AR" sz="2000" b="1" dirty="0">
              <a:solidFill>
                <a:schemeClr val="tx1">
                  <a:lumMod val="50000"/>
                  <a:lumOff val="50000"/>
                </a:schemeClr>
              </a:solidFill>
            </a:endParaRPr>
          </a:p>
        </p:txBody>
      </p:sp>
      <p:sp>
        <p:nvSpPr>
          <p:cNvPr id="15" name="14 Rectángulo"/>
          <p:cNvSpPr/>
          <p:nvPr/>
        </p:nvSpPr>
        <p:spPr>
          <a:xfrm>
            <a:off x="9058975" y="793662"/>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THE FUTURE</a:t>
            </a:r>
            <a:endParaRPr lang="es-AR" sz="2000" b="1" dirty="0">
              <a:solidFill>
                <a:schemeClr val="tx1">
                  <a:lumMod val="50000"/>
                  <a:lumOff val="50000"/>
                </a:schemeClr>
              </a:solidFill>
            </a:endParaRPr>
          </a:p>
        </p:txBody>
      </p:sp>
      <p:pic>
        <p:nvPicPr>
          <p:cNvPr id="16" name="Picture 3" descr="C:\Users\Belen\Downloads\focused-young-couple-wearing-medical-masks-with-smartphone-39834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344" y="67662"/>
            <a:ext cx="2989777" cy="1993186"/>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191343" y="67661"/>
            <a:ext cx="2989777" cy="1993187"/>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Rectángulo"/>
          <p:cNvSpPr/>
          <p:nvPr/>
        </p:nvSpPr>
        <p:spPr>
          <a:xfrm>
            <a:off x="191345" y="742700"/>
            <a:ext cx="2962968" cy="707886"/>
          </a:xfrm>
          <a:prstGeom prst="rect">
            <a:avLst/>
          </a:prstGeom>
        </p:spPr>
        <p:txBody>
          <a:bodyPr wrap="square">
            <a:spAutoFit/>
          </a:bodyPr>
          <a:lstStyle/>
          <a:p>
            <a:pPr algn="ctr"/>
            <a:r>
              <a:rPr lang="en-US" sz="2000" b="1" dirty="0">
                <a:solidFill>
                  <a:schemeClr val="bg1"/>
                </a:solidFill>
              </a:rPr>
              <a:t>COVID AND </a:t>
            </a:r>
            <a:endParaRPr lang="en-US" sz="2000" b="1" dirty="0" smtClean="0">
              <a:solidFill>
                <a:schemeClr val="bg1"/>
              </a:solidFill>
            </a:endParaRPr>
          </a:p>
          <a:p>
            <a:pPr algn="ctr"/>
            <a:r>
              <a:rPr lang="en-US" sz="2000" b="1" dirty="0" smtClean="0">
                <a:solidFill>
                  <a:schemeClr val="bg1"/>
                </a:solidFill>
              </a:rPr>
              <a:t>SOCIETY</a:t>
            </a:r>
            <a:endParaRPr lang="es-AR" sz="2000" dirty="0">
              <a:solidFill>
                <a:schemeClr val="bg1"/>
              </a:solidFill>
            </a:endParaRPr>
          </a:p>
        </p:txBody>
      </p:sp>
      <p:sp>
        <p:nvSpPr>
          <p:cNvPr id="2" name="1 Rectángulo"/>
          <p:cNvSpPr/>
          <p:nvPr/>
        </p:nvSpPr>
        <p:spPr>
          <a:xfrm>
            <a:off x="361649" y="2204864"/>
            <a:ext cx="11361622" cy="3708708"/>
          </a:xfrm>
          <a:prstGeom prst="rect">
            <a:avLst/>
          </a:prstGeom>
        </p:spPr>
        <p:txBody>
          <a:bodyPr wrap="square">
            <a:spAutoFit/>
          </a:bodyPr>
          <a:lstStyle/>
          <a:p>
            <a:pPr marL="457200" indent="-457200">
              <a:spcBef>
                <a:spcPts val="600"/>
              </a:spcBef>
              <a:buClr>
                <a:schemeClr val="accent3"/>
              </a:buClr>
              <a:buFont typeface="Wingdings" pitchFamily="2" charset="2"/>
              <a:buChar char="§"/>
            </a:pPr>
            <a:r>
              <a:rPr lang="en-US" sz="2000" b="1" kern="0" dirty="0">
                <a:solidFill>
                  <a:schemeClr val="tx1">
                    <a:lumMod val="75000"/>
                    <a:lumOff val="25000"/>
                  </a:schemeClr>
                </a:solidFill>
              </a:rPr>
              <a:t>Fear of </a:t>
            </a:r>
            <a:r>
              <a:rPr lang="en-US" sz="2000" b="1" kern="0" dirty="0" err="1" smtClean="0">
                <a:solidFill>
                  <a:schemeClr val="tx1">
                    <a:lumMod val="75000"/>
                    <a:lumOff val="25000"/>
                  </a:schemeClr>
                </a:solidFill>
              </a:rPr>
              <a:t>covid</a:t>
            </a:r>
            <a:r>
              <a:rPr lang="en-US" sz="2000" b="1" kern="0" dirty="0" smtClean="0">
                <a:solidFill>
                  <a:schemeClr val="tx1">
                    <a:lumMod val="75000"/>
                    <a:lumOff val="25000"/>
                  </a:schemeClr>
                </a:solidFill>
              </a:rPr>
              <a:t> </a:t>
            </a:r>
            <a:r>
              <a:rPr lang="en-US" sz="2000" b="1" kern="0" dirty="0">
                <a:solidFill>
                  <a:schemeClr val="tx1">
                    <a:lumMod val="75000"/>
                    <a:lumOff val="25000"/>
                  </a:schemeClr>
                </a:solidFill>
              </a:rPr>
              <a:t>affecting their health </a:t>
            </a:r>
            <a:r>
              <a:rPr lang="en-US" sz="2000" kern="0" dirty="0">
                <a:solidFill>
                  <a:schemeClr val="tx1">
                    <a:lumMod val="75000"/>
                    <a:lumOff val="25000"/>
                  </a:schemeClr>
                </a:solidFill>
              </a:rPr>
              <a:t>or that of their </a:t>
            </a:r>
            <a:r>
              <a:rPr lang="en-US" sz="2000" kern="0" dirty="0" smtClean="0">
                <a:solidFill>
                  <a:schemeClr val="tx1">
                    <a:lumMod val="75000"/>
                    <a:lumOff val="25000"/>
                  </a:schemeClr>
                </a:solidFill>
              </a:rPr>
              <a:t>family.</a:t>
            </a:r>
            <a:endParaRPr lang="es-AR" sz="2000" kern="0" dirty="0">
              <a:solidFill>
                <a:schemeClr val="tx1">
                  <a:lumMod val="75000"/>
                  <a:lumOff val="25000"/>
                </a:schemeClr>
              </a:solidFill>
            </a:endParaRPr>
          </a:p>
          <a:p>
            <a:pPr marL="457200" indent="-457200">
              <a:spcBef>
                <a:spcPts val="600"/>
              </a:spcBef>
              <a:buClr>
                <a:schemeClr val="accent3"/>
              </a:buClr>
              <a:buFont typeface="Wingdings" pitchFamily="2" charset="2"/>
              <a:buChar char="§"/>
            </a:pPr>
            <a:r>
              <a:rPr lang="en-US" sz="2000" b="1" kern="0" dirty="0">
                <a:solidFill>
                  <a:schemeClr val="tx1">
                    <a:lumMod val="75000"/>
                    <a:lumOff val="25000"/>
                  </a:schemeClr>
                </a:solidFill>
              </a:rPr>
              <a:t>Approval of government and other relevant actors </a:t>
            </a:r>
            <a:r>
              <a:rPr lang="en-US" sz="2000" kern="0" dirty="0">
                <a:solidFill>
                  <a:schemeClr val="tx1">
                    <a:lumMod val="75000"/>
                    <a:lumOff val="25000"/>
                  </a:schemeClr>
                </a:solidFill>
              </a:rPr>
              <a:t>(such as companies, congress, justice system, media, </a:t>
            </a:r>
            <a:r>
              <a:rPr lang="en-US" sz="2000" kern="0" dirty="0" err="1">
                <a:solidFill>
                  <a:schemeClr val="tx1">
                    <a:lumMod val="75000"/>
                    <a:lumOff val="25000"/>
                  </a:schemeClr>
                </a:solidFill>
              </a:rPr>
              <a:t>ongs</a:t>
            </a:r>
            <a:r>
              <a:rPr lang="en-US" sz="2000" kern="0" dirty="0">
                <a:solidFill>
                  <a:schemeClr val="tx1">
                    <a:lumMod val="75000"/>
                    <a:lumOff val="25000"/>
                  </a:schemeClr>
                </a:solidFill>
              </a:rPr>
              <a:t>, church, society in general, respondent, doctors and nurses, scientists, teachers, </a:t>
            </a:r>
            <a:r>
              <a:rPr lang="en-US" sz="2000" kern="0" dirty="0" err="1">
                <a:solidFill>
                  <a:schemeClr val="tx1">
                    <a:lumMod val="75000"/>
                    <a:lumOff val="25000"/>
                  </a:schemeClr>
                </a:solidFill>
              </a:rPr>
              <a:t>etc</a:t>
            </a:r>
            <a:r>
              <a:rPr lang="en-US" sz="2000" kern="0" dirty="0" smtClean="0">
                <a:solidFill>
                  <a:schemeClr val="tx1">
                    <a:lumMod val="75000"/>
                    <a:lumOff val="25000"/>
                  </a:schemeClr>
                </a:solidFill>
              </a:rPr>
              <a:t>).</a:t>
            </a:r>
            <a:endParaRPr lang="es-AR" sz="2000" kern="0" dirty="0">
              <a:solidFill>
                <a:schemeClr val="tx1">
                  <a:lumMod val="75000"/>
                  <a:lumOff val="25000"/>
                </a:schemeClr>
              </a:solidFill>
            </a:endParaRPr>
          </a:p>
          <a:p>
            <a:pPr marL="457200" indent="-457200">
              <a:spcBef>
                <a:spcPts val="600"/>
              </a:spcBef>
              <a:buClr>
                <a:schemeClr val="accent3"/>
              </a:buClr>
              <a:buFont typeface="Wingdings" pitchFamily="2" charset="2"/>
              <a:buChar char="§"/>
            </a:pPr>
            <a:r>
              <a:rPr lang="en-US" sz="2000" b="1" kern="0" dirty="0">
                <a:solidFill>
                  <a:schemeClr val="tx1">
                    <a:lumMod val="75000"/>
                    <a:lumOff val="25000"/>
                  </a:schemeClr>
                </a:solidFill>
              </a:rPr>
              <a:t>Social relations during </a:t>
            </a:r>
            <a:r>
              <a:rPr lang="en-US" sz="2000" b="1" kern="0" dirty="0" smtClean="0">
                <a:solidFill>
                  <a:schemeClr val="tx1">
                    <a:lumMod val="75000"/>
                    <a:lumOff val="25000"/>
                  </a:schemeClr>
                </a:solidFill>
              </a:rPr>
              <a:t>quarantine.</a:t>
            </a:r>
            <a:endParaRPr lang="es-AR" sz="2000" b="1" kern="0" dirty="0">
              <a:solidFill>
                <a:schemeClr val="tx1">
                  <a:lumMod val="75000"/>
                  <a:lumOff val="25000"/>
                </a:schemeClr>
              </a:solidFill>
            </a:endParaRPr>
          </a:p>
          <a:p>
            <a:pPr marL="457200" indent="-457200">
              <a:spcBef>
                <a:spcPts val="600"/>
              </a:spcBef>
              <a:buClr>
                <a:schemeClr val="accent3"/>
              </a:buClr>
              <a:buFont typeface="Wingdings" pitchFamily="2" charset="2"/>
              <a:buChar char="§"/>
            </a:pPr>
            <a:r>
              <a:rPr lang="en-US" sz="2000" b="1" kern="0" dirty="0">
                <a:solidFill>
                  <a:schemeClr val="tx1">
                    <a:lumMod val="75000"/>
                    <a:lumOff val="25000"/>
                  </a:schemeClr>
                </a:solidFill>
              </a:rPr>
              <a:t>The quarantine and restrictive measures</a:t>
            </a:r>
            <a:r>
              <a:rPr lang="en-US" sz="2000" kern="0" dirty="0">
                <a:solidFill>
                  <a:schemeClr val="tx1">
                    <a:lumMod val="75000"/>
                    <a:lumOff val="25000"/>
                  </a:schemeClr>
                </a:solidFill>
              </a:rPr>
              <a:t>. Approval. Difficulties. Restrictions and civil </a:t>
            </a:r>
            <a:r>
              <a:rPr lang="en-US" sz="2000" kern="0" dirty="0" smtClean="0">
                <a:solidFill>
                  <a:schemeClr val="tx1">
                    <a:lumMod val="75000"/>
                    <a:lumOff val="25000"/>
                  </a:schemeClr>
                </a:solidFill>
              </a:rPr>
              <a:t>right.</a:t>
            </a:r>
            <a:endParaRPr lang="es-AR" sz="2000" kern="0" dirty="0">
              <a:solidFill>
                <a:schemeClr val="tx1">
                  <a:lumMod val="75000"/>
                  <a:lumOff val="25000"/>
                </a:schemeClr>
              </a:solidFill>
            </a:endParaRPr>
          </a:p>
          <a:p>
            <a:pPr marL="457200" indent="-457200">
              <a:spcBef>
                <a:spcPts val="600"/>
              </a:spcBef>
              <a:buClr>
                <a:schemeClr val="accent3"/>
              </a:buClr>
              <a:buFont typeface="Wingdings" pitchFamily="2" charset="2"/>
              <a:buChar char="§"/>
            </a:pPr>
            <a:r>
              <a:rPr lang="en-US" sz="2000" kern="0" dirty="0">
                <a:solidFill>
                  <a:schemeClr val="tx1">
                    <a:lumMod val="75000"/>
                    <a:lumOff val="25000"/>
                  </a:schemeClr>
                </a:solidFill>
              </a:rPr>
              <a:t>Changes in hygiene </a:t>
            </a:r>
            <a:r>
              <a:rPr lang="en-US" sz="2000" kern="0" dirty="0" smtClean="0">
                <a:solidFill>
                  <a:schemeClr val="tx1">
                    <a:lumMod val="75000"/>
                    <a:lumOff val="25000"/>
                  </a:schemeClr>
                </a:solidFill>
              </a:rPr>
              <a:t>habits/ prevention.</a:t>
            </a:r>
            <a:endParaRPr lang="es-AR" sz="2000" kern="0" dirty="0">
              <a:solidFill>
                <a:schemeClr val="tx1">
                  <a:lumMod val="75000"/>
                  <a:lumOff val="25000"/>
                </a:schemeClr>
              </a:solidFill>
            </a:endParaRPr>
          </a:p>
          <a:p>
            <a:pPr marL="457200" indent="-457200">
              <a:spcBef>
                <a:spcPts val="600"/>
              </a:spcBef>
              <a:buClr>
                <a:schemeClr val="accent3"/>
              </a:buClr>
              <a:buFont typeface="Wingdings" pitchFamily="2" charset="2"/>
              <a:buChar char="§"/>
            </a:pPr>
            <a:r>
              <a:rPr lang="en-US" sz="2000" b="1" kern="0" dirty="0">
                <a:solidFill>
                  <a:schemeClr val="tx1">
                    <a:lumMod val="75000"/>
                    <a:lumOff val="25000"/>
                  </a:schemeClr>
                </a:solidFill>
              </a:rPr>
              <a:t>Changes in consumption </a:t>
            </a:r>
            <a:r>
              <a:rPr lang="en-US" sz="2000" b="1" kern="0" dirty="0" smtClean="0">
                <a:solidFill>
                  <a:schemeClr val="tx1">
                    <a:lumMod val="75000"/>
                    <a:lumOff val="25000"/>
                  </a:schemeClr>
                </a:solidFill>
              </a:rPr>
              <a:t>habits. </a:t>
            </a:r>
            <a:endParaRPr lang="es-AR" sz="2000" b="1" strike="sngStrike" kern="0" dirty="0">
              <a:solidFill>
                <a:srgbClr val="FF0000"/>
              </a:solidFill>
            </a:endParaRPr>
          </a:p>
          <a:p>
            <a:pPr marL="457200" indent="-457200">
              <a:spcBef>
                <a:spcPts val="600"/>
              </a:spcBef>
              <a:buClr>
                <a:schemeClr val="accent3"/>
              </a:buClr>
              <a:buFont typeface="Wingdings" pitchFamily="2" charset="2"/>
              <a:buChar char="§"/>
            </a:pPr>
            <a:r>
              <a:rPr lang="en-US" sz="2000" b="1" kern="0" dirty="0" smtClean="0">
                <a:solidFill>
                  <a:schemeClr val="tx1">
                    <a:lumMod val="75000"/>
                    <a:lumOff val="25000"/>
                  </a:schemeClr>
                </a:solidFill>
              </a:rPr>
              <a:t>Homeschooling. </a:t>
            </a:r>
            <a:endParaRPr lang="es-AR" sz="2000" b="1" kern="0" dirty="0">
              <a:solidFill>
                <a:schemeClr val="tx1">
                  <a:lumMod val="75000"/>
                  <a:lumOff val="25000"/>
                </a:schemeClr>
              </a:solidFill>
            </a:endParaRPr>
          </a:p>
          <a:p>
            <a:pPr marL="457200" indent="-457200">
              <a:spcBef>
                <a:spcPts val="600"/>
              </a:spcBef>
              <a:buClr>
                <a:schemeClr val="accent3"/>
              </a:buClr>
              <a:buFont typeface="Wingdings" pitchFamily="2" charset="2"/>
              <a:buChar char="§"/>
            </a:pPr>
            <a:r>
              <a:rPr lang="en-US" sz="2000" b="1" kern="0" dirty="0">
                <a:solidFill>
                  <a:schemeClr val="tx1">
                    <a:lumMod val="75000"/>
                    <a:lumOff val="25000"/>
                  </a:schemeClr>
                </a:solidFill>
              </a:rPr>
              <a:t>Pets during </a:t>
            </a:r>
            <a:r>
              <a:rPr lang="en-US" sz="2000" b="1" kern="0" dirty="0" err="1" smtClean="0">
                <a:solidFill>
                  <a:schemeClr val="tx1">
                    <a:lumMod val="75000"/>
                    <a:lumOff val="25000"/>
                  </a:schemeClr>
                </a:solidFill>
              </a:rPr>
              <a:t>covid</a:t>
            </a:r>
            <a:r>
              <a:rPr lang="en-US" sz="2000" b="1" kern="0" dirty="0" smtClean="0">
                <a:solidFill>
                  <a:schemeClr val="tx1">
                    <a:lumMod val="75000"/>
                    <a:lumOff val="25000"/>
                  </a:schemeClr>
                </a:solidFill>
              </a:rPr>
              <a:t>.</a:t>
            </a:r>
            <a:endParaRPr lang="es-AR" sz="2000" b="1" kern="0" dirty="0">
              <a:solidFill>
                <a:schemeClr val="tx1">
                  <a:lumMod val="75000"/>
                  <a:lumOff val="25000"/>
                </a:schemeClr>
              </a:solidFill>
            </a:endParaRPr>
          </a:p>
        </p:txBody>
      </p:sp>
      <p:sp>
        <p:nvSpPr>
          <p:cNvPr id="3" name="2 Rectángulo"/>
          <p:cNvSpPr/>
          <p:nvPr/>
        </p:nvSpPr>
        <p:spPr>
          <a:xfrm flipV="1">
            <a:off x="335360" y="2148820"/>
            <a:ext cx="11361622" cy="5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0B050"/>
              </a:solidFill>
            </a:endParaRPr>
          </a:p>
        </p:txBody>
      </p:sp>
    </p:spTree>
    <p:extLst>
      <p:ext uri="{BB962C8B-B14F-4D97-AF65-F5344CB8AC3E}">
        <p14:creationId xmlns:p14="http://schemas.microsoft.com/office/powerpoint/2010/main" val="385866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1000"/>
                                        <p:tgtEl>
                                          <p:spTgt spid="2053"/>
                                        </p:tgtEl>
                                      </p:cBhvr>
                                    </p:animEffect>
                                    <p:anim calcmode="lin" valueType="num">
                                      <p:cBhvr>
                                        <p:cTn id="23" dur="1000" fill="hold"/>
                                        <p:tgtEl>
                                          <p:spTgt spid="2053"/>
                                        </p:tgtEl>
                                        <p:attrNameLst>
                                          <p:attrName>ppt_x</p:attrName>
                                        </p:attrNameLst>
                                      </p:cBhvr>
                                      <p:tavLst>
                                        <p:tav tm="0">
                                          <p:val>
                                            <p:strVal val="#ppt_x"/>
                                          </p:val>
                                        </p:tav>
                                        <p:tav tm="100000">
                                          <p:val>
                                            <p:strVal val="#ppt_x"/>
                                          </p:val>
                                        </p:tav>
                                      </p:tavLst>
                                    </p:anim>
                                    <p:anim calcmode="lin" valueType="num">
                                      <p:cBhvr>
                                        <p:cTn id="24" dur="1000" fill="hold"/>
                                        <p:tgtEl>
                                          <p:spTgt spid="20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1000"/>
                                        <p:tgtEl>
                                          <p:spTgt spid="2050"/>
                                        </p:tgtEl>
                                      </p:cBhvr>
                                    </p:animEffect>
                                    <p:anim calcmode="lin" valueType="num">
                                      <p:cBhvr>
                                        <p:cTn id="33" dur="1000" fill="hold"/>
                                        <p:tgtEl>
                                          <p:spTgt spid="2050"/>
                                        </p:tgtEl>
                                        <p:attrNameLst>
                                          <p:attrName>ppt_x</p:attrName>
                                        </p:attrNameLst>
                                      </p:cBhvr>
                                      <p:tavLst>
                                        <p:tav tm="0">
                                          <p:val>
                                            <p:strVal val="#ppt_x"/>
                                          </p:val>
                                        </p:tav>
                                        <p:tav tm="100000">
                                          <p:val>
                                            <p:strVal val="#ppt_x"/>
                                          </p:val>
                                        </p:tav>
                                      </p:tavLst>
                                    </p:anim>
                                    <p:anim calcmode="lin" valueType="num">
                                      <p:cBhvr>
                                        <p:cTn id="34" dur="1000" fill="hold"/>
                                        <p:tgtEl>
                                          <p:spTgt spid="205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53" presetClass="entr" presetSubtype="16"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animEffect transition="in" filter="fade">
                                      <p:cBhvr>
                                        <p:cTn id="70" dur="500"/>
                                        <p:tgtEl>
                                          <p:spTgt spid="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0" grpId="0" animBg="1"/>
      <p:bldP spid="11" grpId="0"/>
      <p:bldP spid="13" grpId="0"/>
      <p:bldP spid="15" grpId="0"/>
      <p:bldP spid="17" grpId="0" animBg="1"/>
      <p:bldP spid="18" grpId="0"/>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G:\Mi unidad\Voices\07_ Comunicacion\Imagenes para redes\Voices Facts\Marcas y Consumo\plata argentina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2" r="8859"/>
          <a:stretch/>
        </p:blipFill>
        <p:spPr bwMode="auto">
          <a:xfrm rot="16200000">
            <a:off x="3573319" y="-413490"/>
            <a:ext cx="1975318" cy="2962976"/>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3079490" y="80338"/>
            <a:ext cx="2962970" cy="1975319"/>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0" name="Picture 2" descr="C:\Users\Belen\Downloads\coronavirus-4914028_1920.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4908"/>
          <a:stretch/>
        </p:blipFill>
        <p:spPr bwMode="auto">
          <a:xfrm>
            <a:off x="9050407" y="220152"/>
            <a:ext cx="2653650" cy="17691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len\Downloads\focused-young-couple-wearing-medical-masks-with-smartphone-3983433.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35360" y="224085"/>
            <a:ext cx="2653650" cy="17691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5360" y="224085"/>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Rectángulo"/>
          <p:cNvSpPr/>
          <p:nvPr/>
        </p:nvSpPr>
        <p:spPr>
          <a:xfrm>
            <a:off x="9050407" y="224083"/>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2" name="Picture 4" descr="C:\Users\Belen\Downloads\therapist-comforting-patient-3958464.jp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170087" y="224085"/>
            <a:ext cx="2653650" cy="1769101"/>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6170087" y="224084"/>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p:cNvSpPr/>
          <p:nvPr/>
        </p:nvSpPr>
        <p:spPr>
          <a:xfrm>
            <a:off x="335360" y="764704"/>
            <a:ext cx="2653650" cy="707886"/>
          </a:xfrm>
          <a:prstGeom prst="rect">
            <a:avLst/>
          </a:prstGeom>
        </p:spPr>
        <p:txBody>
          <a:bodyPr wrap="square">
            <a:spAutoFit/>
          </a:bodyPr>
          <a:lstStyle/>
          <a:p>
            <a:pPr algn="ctr"/>
            <a:r>
              <a:rPr lang="en-US" sz="2000" b="1" dirty="0">
                <a:solidFill>
                  <a:schemeClr val="tx1">
                    <a:lumMod val="50000"/>
                    <a:lumOff val="50000"/>
                  </a:schemeClr>
                </a:solidFill>
              </a:rPr>
              <a:t>COVID AND SOCIETY</a:t>
            </a:r>
            <a:endParaRPr lang="es-AR" sz="2000" b="1" dirty="0">
              <a:solidFill>
                <a:schemeClr val="tx1">
                  <a:lumMod val="50000"/>
                  <a:lumOff val="50000"/>
                </a:schemeClr>
              </a:solidFill>
            </a:endParaRPr>
          </a:p>
        </p:txBody>
      </p:sp>
      <p:sp>
        <p:nvSpPr>
          <p:cNvPr id="13" name="12 Rectángulo"/>
          <p:cNvSpPr/>
          <p:nvPr/>
        </p:nvSpPr>
        <p:spPr>
          <a:xfrm>
            <a:off x="6178655" y="781149"/>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MENTAL HEALTH</a:t>
            </a:r>
            <a:endParaRPr lang="es-AR" sz="2000" b="1" dirty="0">
              <a:solidFill>
                <a:schemeClr val="tx1">
                  <a:lumMod val="50000"/>
                  <a:lumOff val="50000"/>
                </a:schemeClr>
              </a:solidFill>
            </a:endParaRPr>
          </a:p>
        </p:txBody>
      </p:sp>
      <p:sp>
        <p:nvSpPr>
          <p:cNvPr id="15" name="14 Rectángulo"/>
          <p:cNvSpPr/>
          <p:nvPr/>
        </p:nvSpPr>
        <p:spPr>
          <a:xfrm>
            <a:off x="9058975" y="793662"/>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THE FUTURE</a:t>
            </a:r>
            <a:endParaRPr lang="es-AR" sz="2000" b="1" dirty="0">
              <a:solidFill>
                <a:schemeClr val="tx1">
                  <a:lumMod val="50000"/>
                  <a:lumOff val="50000"/>
                </a:schemeClr>
              </a:solidFill>
            </a:endParaRPr>
          </a:p>
        </p:txBody>
      </p:sp>
      <p:sp>
        <p:nvSpPr>
          <p:cNvPr id="19" name="18 Rectángulo"/>
          <p:cNvSpPr/>
          <p:nvPr/>
        </p:nvSpPr>
        <p:spPr>
          <a:xfrm>
            <a:off x="361649" y="2204864"/>
            <a:ext cx="11361622" cy="2246769"/>
          </a:xfrm>
          <a:prstGeom prst="rect">
            <a:avLst/>
          </a:prstGeom>
        </p:spPr>
        <p:txBody>
          <a:bodyPr wrap="square">
            <a:spAutoFit/>
          </a:bodyPr>
          <a:lstStyle/>
          <a:p>
            <a:pPr marL="457200" indent="-457200">
              <a:spcBef>
                <a:spcPts val="600"/>
              </a:spcBef>
              <a:buClr>
                <a:schemeClr val="accent4"/>
              </a:buClr>
              <a:buFont typeface="Wingdings" pitchFamily="2" charset="2"/>
              <a:buChar char="§"/>
            </a:pPr>
            <a:r>
              <a:rPr lang="en-US" sz="2000" b="1" kern="0" dirty="0">
                <a:solidFill>
                  <a:schemeClr val="tx1">
                    <a:lumMod val="75000"/>
                    <a:lumOff val="25000"/>
                  </a:schemeClr>
                </a:solidFill>
              </a:rPr>
              <a:t>Personal impact </a:t>
            </a:r>
            <a:r>
              <a:rPr lang="en-US" sz="2000" kern="0" dirty="0">
                <a:solidFill>
                  <a:schemeClr val="tx1">
                    <a:lumMod val="75000"/>
                    <a:lumOff val="25000"/>
                  </a:schemeClr>
                </a:solidFill>
              </a:rPr>
              <a:t>of </a:t>
            </a:r>
            <a:r>
              <a:rPr lang="en-US" sz="2000" kern="0" dirty="0" err="1">
                <a:solidFill>
                  <a:schemeClr val="tx1">
                    <a:lumMod val="75000"/>
                    <a:lumOff val="25000"/>
                  </a:schemeClr>
                </a:solidFill>
              </a:rPr>
              <a:t>covid</a:t>
            </a:r>
            <a:r>
              <a:rPr lang="en-US" sz="2000" kern="0" dirty="0">
                <a:solidFill>
                  <a:schemeClr val="tx1">
                    <a:lumMod val="75000"/>
                    <a:lumOff val="25000"/>
                  </a:schemeClr>
                </a:solidFill>
              </a:rPr>
              <a:t> in economy </a:t>
            </a:r>
            <a:r>
              <a:rPr lang="en-US" sz="2000" kern="0" dirty="0" err="1">
                <a:solidFill>
                  <a:schemeClr val="tx1">
                    <a:lumMod val="75000"/>
                    <a:lumOff val="25000"/>
                  </a:schemeClr>
                </a:solidFill>
              </a:rPr>
              <a:t>vs</a:t>
            </a:r>
            <a:r>
              <a:rPr lang="en-US" sz="2000" kern="0" dirty="0">
                <a:solidFill>
                  <a:schemeClr val="tx1">
                    <a:lumMod val="75000"/>
                    <a:lumOff val="25000"/>
                  </a:schemeClr>
                </a:solidFill>
              </a:rPr>
              <a:t> </a:t>
            </a:r>
            <a:r>
              <a:rPr lang="en-US" sz="2000" kern="0" dirty="0" smtClean="0">
                <a:solidFill>
                  <a:schemeClr val="tx1">
                    <a:lumMod val="75000"/>
                    <a:lumOff val="25000"/>
                  </a:schemeClr>
                </a:solidFill>
              </a:rPr>
              <a:t>health.</a:t>
            </a:r>
            <a:endParaRPr lang="en-US" sz="2000" kern="0" dirty="0">
              <a:solidFill>
                <a:schemeClr val="tx1">
                  <a:lumMod val="75000"/>
                  <a:lumOff val="25000"/>
                </a:schemeClr>
              </a:solidFill>
            </a:endParaRPr>
          </a:p>
          <a:p>
            <a:pPr marL="457200" indent="-457200">
              <a:spcBef>
                <a:spcPts val="600"/>
              </a:spcBef>
              <a:buClr>
                <a:schemeClr val="accent4"/>
              </a:buClr>
              <a:buFont typeface="Wingdings" pitchFamily="2" charset="2"/>
              <a:buChar char="§"/>
            </a:pPr>
            <a:r>
              <a:rPr lang="en-US" sz="2000" kern="0" dirty="0">
                <a:solidFill>
                  <a:schemeClr val="tx1">
                    <a:lumMod val="75000"/>
                    <a:lumOff val="25000"/>
                  </a:schemeClr>
                </a:solidFill>
              </a:rPr>
              <a:t>Impact in their own economy and </a:t>
            </a:r>
            <a:r>
              <a:rPr lang="en-US" sz="2000" b="1" kern="0" dirty="0">
                <a:solidFill>
                  <a:schemeClr val="tx1">
                    <a:lumMod val="75000"/>
                    <a:lumOff val="25000"/>
                  </a:schemeClr>
                </a:solidFill>
              </a:rPr>
              <a:t>expected impact in the </a:t>
            </a:r>
            <a:r>
              <a:rPr lang="en-US" sz="2000" b="1" kern="0" dirty="0" smtClean="0">
                <a:solidFill>
                  <a:schemeClr val="tx1">
                    <a:lumMod val="75000"/>
                    <a:lumOff val="25000"/>
                  </a:schemeClr>
                </a:solidFill>
              </a:rPr>
              <a:t>future</a:t>
            </a:r>
            <a:r>
              <a:rPr lang="en-US" sz="2000" b="1" kern="0" dirty="0">
                <a:solidFill>
                  <a:schemeClr val="tx1">
                    <a:lumMod val="75000"/>
                    <a:lumOff val="25000"/>
                  </a:schemeClr>
                </a:solidFill>
              </a:rPr>
              <a:t> </a:t>
            </a:r>
            <a:r>
              <a:rPr lang="en-US" sz="2000" kern="0" dirty="0">
                <a:solidFill>
                  <a:schemeClr val="tx1">
                    <a:lumMod val="75000"/>
                    <a:lumOff val="25000"/>
                  </a:schemeClr>
                </a:solidFill>
              </a:rPr>
              <a:t>(inflation, unemployment, </a:t>
            </a:r>
            <a:r>
              <a:rPr lang="en-US" sz="2000" kern="0" dirty="0" err="1">
                <a:solidFill>
                  <a:schemeClr val="tx1">
                    <a:lumMod val="75000"/>
                    <a:lumOff val="25000"/>
                  </a:schemeClr>
                </a:solidFill>
              </a:rPr>
              <a:t>etc</a:t>
            </a:r>
            <a:r>
              <a:rPr lang="en-US" sz="2000" kern="0" dirty="0" smtClean="0">
                <a:solidFill>
                  <a:schemeClr val="tx1">
                    <a:lumMod val="75000"/>
                    <a:lumOff val="25000"/>
                  </a:schemeClr>
                </a:solidFill>
              </a:rPr>
              <a:t>). </a:t>
            </a:r>
            <a:endParaRPr lang="en-US" sz="2000" kern="0" dirty="0">
              <a:solidFill>
                <a:schemeClr val="tx1">
                  <a:lumMod val="75000"/>
                  <a:lumOff val="25000"/>
                </a:schemeClr>
              </a:solidFill>
            </a:endParaRPr>
          </a:p>
          <a:p>
            <a:pPr marL="457200" indent="-457200">
              <a:spcBef>
                <a:spcPts val="600"/>
              </a:spcBef>
              <a:buClr>
                <a:schemeClr val="accent4"/>
              </a:buClr>
              <a:buFont typeface="Wingdings" pitchFamily="2" charset="2"/>
              <a:buChar char="§"/>
            </a:pPr>
            <a:r>
              <a:rPr lang="en-US" sz="2000" kern="0" dirty="0">
                <a:solidFill>
                  <a:schemeClr val="tx1">
                    <a:lumMod val="75000"/>
                    <a:lumOff val="25000"/>
                  </a:schemeClr>
                </a:solidFill>
              </a:rPr>
              <a:t>Impact in Argentina </a:t>
            </a:r>
            <a:r>
              <a:rPr lang="en-US" sz="2000" b="1" kern="0" dirty="0">
                <a:solidFill>
                  <a:schemeClr val="tx1">
                    <a:lumMod val="75000"/>
                    <a:lumOff val="25000"/>
                  </a:schemeClr>
                </a:solidFill>
              </a:rPr>
              <a:t>compared to other </a:t>
            </a:r>
            <a:r>
              <a:rPr lang="en-US" sz="2000" b="1" kern="0" dirty="0" smtClean="0">
                <a:solidFill>
                  <a:schemeClr val="tx1">
                    <a:lumMod val="75000"/>
                    <a:lumOff val="25000"/>
                  </a:schemeClr>
                </a:solidFill>
              </a:rPr>
              <a:t>countries</a:t>
            </a:r>
            <a:r>
              <a:rPr lang="en-US" sz="2000" kern="0" dirty="0" smtClean="0">
                <a:solidFill>
                  <a:schemeClr val="tx1">
                    <a:lumMod val="75000"/>
                    <a:lumOff val="25000"/>
                  </a:schemeClr>
                </a:solidFill>
              </a:rPr>
              <a:t>.</a:t>
            </a:r>
            <a:endParaRPr lang="en-US" sz="2000" kern="0" dirty="0">
              <a:solidFill>
                <a:schemeClr val="tx1">
                  <a:lumMod val="75000"/>
                  <a:lumOff val="25000"/>
                </a:schemeClr>
              </a:solidFill>
            </a:endParaRPr>
          </a:p>
          <a:p>
            <a:pPr marL="457200" indent="-457200">
              <a:spcBef>
                <a:spcPts val="600"/>
              </a:spcBef>
              <a:buClr>
                <a:schemeClr val="accent4"/>
              </a:buClr>
              <a:buFont typeface="Wingdings" pitchFamily="2" charset="2"/>
              <a:buChar char="§"/>
            </a:pPr>
            <a:r>
              <a:rPr lang="en-US" sz="2000" kern="0" dirty="0">
                <a:solidFill>
                  <a:schemeClr val="tx1">
                    <a:lumMod val="75000"/>
                    <a:lumOff val="25000"/>
                  </a:schemeClr>
                </a:solidFill>
              </a:rPr>
              <a:t>Impact of economic consequences of </a:t>
            </a:r>
            <a:r>
              <a:rPr lang="en-US" sz="2000" kern="0" dirty="0" smtClean="0">
                <a:solidFill>
                  <a:schemeClr val="tx1">
                    <a:lumMod val="75000"/>
                    <a:lumOff val="25000"/>
                  </a:schemeClr>
                </a:solidFill>
              </a:rPr>
              <a:t>COVID vs. </a:t>
            </a:r>
            <a:r>
              <a:rPr lang="en-US" sz="2000" kern="0" dirty="0">
                <a:solidFill>
                  <a:schemeClr val="tx1">
                    <a:lumMod val="75000"/>
                    <a:lumOff val="25000"/>
                  </a:schemeClr>
                </a:solidFill>
              </a:rPr>
              <a:t>2001 </a:t>
            </a:r>
            <a:r>
              <a:rPr lang="en-US" sz="2000" kern="0" dirty="0" smtClean="0">
                <a:solidFill>
                  <a:schemeClr val="tx1">
                    <a:lumMod val="75000"/>
                    <a:lumOff val="25000"/>
                  </a:schemeClr>
                </a:solidFill>
              </a:rPr>
              <a:t>crisis.</a:t>
            </a:r>
            <a:endParaRPr lang="en-US" sz="2000" kern="0" dirty="0">
              <a:solidFill>
                <a:schemeClr val="tx1">
                  <a:lumMod val="75000"/>
                  <a:lumOff val="25000"/>
                </a:schemeClr>
              </a:solidFill>
            </a:endParaRPr>
          </a:p>
          <a:p>
            <a:pPr marL="457200" indent="-457200">
              <a:spcBef>
                <a:spcPts val="600"/>
              </a:spcBef>
              <a:buClr>
                <a:schemeClr val="accent4"/>
              </a:buClr>
              <a:buFont typeface="Wingdings" pitchFamily="2" charset="2"/>
              <a:buChar char="§"/>
            </a:pPr>
            <a:r>
              <a:rPr lang="en-US" sz="2000" kern="0" dirty="0">
                <a:solidFill>
                  <a:schemeClr val="tx1">
                    <a:lumMod val="75000"/>
                    <a:lumOff val="25000"/>
                  </a:schemeClr>
                </a:solidFill>
              </a:rPr>
              <a:t>Public opinion and the </a:t>
            </a:r>
            <a:r>
              <a:rPr lang="en-US" sz="2000" b="1" kern="0" dirty="0">
                <a:solidFill>
                  <a:schemeClr val="tx1">
                    <a:lumMod val="75000"/>
                    <a:lumOff val="25000"/>
                  </a:schemeClr>
                </a:solidFill>
              </a:rPr>
              <a:t>role of companies </a:t>
            </a:r>
            <a:r>
              <a:rPr lang="en-US" sz="2000" kern="0" dirty="0">
                <a:solidFill>
                  <a:schemeClr val="tx1">
                    <a:lumMod val="75000"/>
                    <a:lumOff val="25000"/>
                  </a:schemeClr>
                </a:solidFill>
              </a:rPr>
              <a:t>in the </a:t>
            </a:r>
            <a:r>
              <a:rPr lang="en-US" sz="2000" kern="0" dirty="0" smtClean="0">
                <a:solidFill>
                  <a:schemeClr val="tx1">
                    <a:lumMod val="75000"/>
                    <a:lumOff val="25000"/>
                  </a:schemeClr>
                </a:solidFill>
              </a:rPr>
              <a:t>COVID </a:t>
            </a:r>
            <a:r>
              <a:rPr lang="en-US" sz="2000" kern="0" dirty="0" smtClean="0">
                <a:solidFill>
                  <a:schemeClr val="tx1">
                    <a:lumMod val="75000"/>
                    <a:lumOff val="25000"/>
                  </a:schemeClr>
                </a:solidFill>
              </a:rPr>
              <a:t>era</a:t>
            </a:r>
            <a:r>
              <a:rPr lang="en-US" sz="2000" kern="0" dirty="0" smtClean="0">
                <a:solidFill>
                  <a:schemeClr val="tx1">
                    <a:lumMod val="75000"/>
                    <a:lumOff val="25000"/>
                  </a:schemeClr>
                </a:solidFill>
              </a:rPr>
              <a:t>. </a:t>
            </a:r>
            <a:r>
              <a:rPr lang="en-US" sz="2000" kern="0" dirty="0">
                <a:solidFill>
                  <a:schemeClr val="tx1">
                    <a:lumMod val="75000"/>
                    <a:lumOff val="25000"/>
                  </a:schemeClr>
                </a:solidFill>
              </a:rPr>
              <a:t>Evaluation &amp; expectations. </a:t>
            </a:r>
          </a:p>
        </p:txBody>
      </p:sp>
      <p:sp>
        <p:nvSpPr>
          <p:cNvPr id="20" name="19 Rectángulo"/>
          <p:cNvSpPr/>
          <p:nvPr/>
        </p:nvSpPr>
        <p:spPr>
          <a:xfrm flipV="1">
            <a:off x="335360" y="2148820"/>
            <a:ext cx="11361622" cy="560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2 Rectángulo"/>
          <p:cNvSpPr/>
          <p:nvPr/>
        </p:nvSpPr>
        <p:spPr>
          <a:xfrm>
            <a:off x="3071664" y="776898"/>
            <a:ext cx="2962969" cy="707886"/>
          </a:xfrm>
          <a:prstGeom prst="rect">
            <a:avLst/>
          </a:prstGeom>
        </p:spPr>
        <p:txBody>
          <a:bodyPr wrap="square">
            <a:spAutoFit/>
          </a:bodyPr>
          <a:lstStyle/>
          <a:p>
            <a:pPr algn="ctr"/>
            <a:r>
              <a:rPr lang="en-US" sz="2000" b="1" dirty="0">
                <a:solidFill>
                  <a:schemeClr val="bg1"/>
                </a:solidFill>
              </a:rPr>
              <a:t>COVID AND </a:t>
            </a:r>
            <a:r>
              <a:rPr lang="en-US" sz="2000" b="1" dirty="0" smtClean="0">
                <a:solidFill>
                  <a:schemeClr val="bg1"/>
                </a:solidFill>
              </a:rPr>
              <a:t>ECONOMY</a:t>
            </a:r>
            <a:endParaRPr lang="es-AR" sz="2000" dirty="0">
              <a:solidFill>
                <a:schemeClr val="bg1"/>
              </a:solidFill>
            </a:endParaRPr>
          </a:p>
        </p:txBody>
      </p:sp>
    </p:spTree>
    <p:extLst>
      <p:ext uri="{BB962C8B-B14F-4D97-AF65-F5344CB8AC3E}">
        <p14:creationId xmlns:p14="http://schemas.microsoft.com/office/powerpoint/2010/main" val="283405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C:\Users\Belen\Downloads\therapist-comforting-patient-39584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4785" y="90350"/>
            <a:ext cx="2962968" cy="1975313"/>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6004785" y="90349"/>
            <a:ext cx="2962968" cy="1975314"/>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0" name="Picture 2" descr="C:\Users\Belen\Downloads\coronavirus-4914028_1920.jpg"/>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4908"/>
          <a:stretch/>
        </p:blipFill>
        <p:spPr bwMode="auto">
          <a:xfrm>
            <a:off x="9050407" y="220152"/>
            <a:ext cx="2653650" cy="17691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elen\Downloads\focused-young-couple-wearing-medical-masks-with-smartphone-3983433.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35360" y="224085"/>
            <a:ext cx="2653650" cy="17691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5360" y="224085"/>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13 Rectángulo"/>
          <p:cNvSpPr/>
          <p:nvPr/>
        </p:nvSpPr>
        <p:spPr>
          <a:xfrm>
            <a:off x="9050407" y="224083"/>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3" name="Picture 5" descr="G:\Mi unidad\Voices\07_ Comunicacion\Imagenes para redes\Voices Facts\Marcas y Consumo\plata argentina 2.jpg"/>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2252" r="8859"/>
          <a:stretch/>
        </p:blipFill>
        <p:spPr bwMode="auto">
          <a:xfrm rot="16200000">
            <a:off x="3740604" y="-218190"/>
            <a:ext cx="1769104" cy="265365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298329" y="224086"/>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p:cNvSpPr/>
          <p:nvPr/>
        </p:nvSpPr>
        <p:spPr>
          <a:xfrm>
            <a:off x="335360" y="764704"/>
            <a:ext cx="2653650" cy="707886"/>
          </a:xfrm>
          <a:prstGeom prst="rect">
            <a:avLst/>
          </a:prstGeom>
        </p:spPr>
        <p:txBody>
          <a:bodyPr wrap="square">
            <a:spAutoFit/>
          </a:bodyPr>
          <a:lstStyle/>
          <a:p>
            <a:pPr algn="ctr"/>
            <a:r>
              <a:rPr lang="en-US" sz="2000" b="1" dirty="0">
                <a:solidFill>
                  <a:schemeClr val="tx1">
                    <a:lumMod val="50000"/>
                    <a:lumOff val="50000"/>
                  </a:schemeClr>
                </a:solidFill>
              </a:rPr>
              <a:t>COVID AND SOCIETY</a:t>
            </a:r>
            <a:endParaRPr lang="es-AR" sz="2000" b="1" dirty="0">
              <a:solidFill>
                <a:schemeClr val="tx1">
                  <a:lumMod val="50000"/>
                  <a:lumOff val="50000"/>
                </a:schemeClr>
              </a:solidFill>
            </a:endParaRPr>
          </a:p>
        </p:txBody>
      </p:sp>
      <p:sp>
        <p:nvSpPr>
          <p:cNvPr id="11" name="10 Rectángulo"/>
          <p:cNvSpPr/>
          <p:nvPr/>
        </p:nvSpPr>
        <p:spPr>
          <a:xfrm>
            <a:off x="3298328" y="764705"/>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ECONOMY</a:t>
            </a:r>
            <a:endParaRPr lang="es-AR" sz="2000" b="1" dirty="0">
              <a:solidFill>
                <a:schemeClr val="tx1">
                  <a:lumMod val="50000"/>
                  <a:lumOff val="50000"/>
                </a:schemeClr>
              </a:solidFill>
            </a:endParaRPr>
          </a:p>
        </p:txBody>
      </p:sp>
      <p:sp>
        <p:nvSpPr>
          <p:cNvPr id="15" name="14 Rectángulo"/>
          <p:cNvSpPr/>
          <p:nvPr/>
        </p:nvSpPr>
        <p:spPr>
          <a:xfrm>
            <a:off x="9058975" y="793662"/>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THE FUTURE</a:t>
            </a:r>
            <a:endParaRPr lang="es-AR" sz="2000" b="1" dirty="0">
              <a:solidFill>
                <a:schemeClr val="tx1">
                  <a:lumMod val="50000"/>
                  <a:lumOff val="50000"/>
                </a:schemeClr>
              </a:solidFill>
            </a:endParaRPr>
          </a:p>
        </p:txBody>
      </p:sp>
      <p:sp>
        <p:nvSpPr>
          <p:cNvPr id="19" name="18 Rectángulo"/>
          <p:cNvSpPr/>
          <p:nvPr/>
        </p:nvSpPr>
        <p:spPr>
          <a:xfrm>
            <a:off x="361649" y="2204864"/>
            <a:ext cx="11361622" cy="1862048"/>
          </a:xfrm>
          <a:prstGeom prst="rect">
            <a:avLst/>
          </a:prstGeom>
        </p:spPr>
        <p:txBody>
          <a:bodyPr wrap="square">
            <a:spAutoFit/>
          </a:bodyPr>
          <a:lstStyle/>
          <a:p>
            <a:pPr marL="457200" indent="-457200">
              <a:spcBef>
                <a:spcPts val="600"/>
              </a:spcBef>
              <a:buClr>
                <a:schemeClr val="accent2"/>
              </a:buClr>
              <a:buFont typeface="Wingdings" pitchFamily="2" charset="2"/>
              <a:buChar char="§"/>
            </a:pPr>
            <a:r>
              <a:rPr lang="en-US" sz="2000" b="1" kern="0" dirty="0">
                <a:solidFill>
                  <a:schemeClr val="tx1">
                    <a:lumMod val="75000"/>
                    <a:lumOff val="25000"/>
                  </a:schemeClr>
                </a:solidFill>
              </a:rPr>
              <a:t>Mood in one word </a:t>
            </a:r>
            <a:r>
              <a:rPr lang="en-US" sz="2000" kern="0" dirty="0">
                <a:solidFill>
                  <a:schemeClr val="tx1">
                    <a:lumMod val="75000"/>
                    <a:lumOff val="25000"/>
                  </a:schemeClr>
                </a:solidFill>
              </a:rPr>
              <a:t>and in </a:t>
            </a:r>
            <a:r>
              <a:rPr lang="en-US" sz="2000" b="1" kern="0" dirty="0">
                <a:solidFill>
                  <a:schemeClr val="tx1">
                    <a:lumMod val="75000"/>
                    <a:lumOff val="25000"/>
                  </a:schemeClr>
                </a:solidFill>
              </a:rPr>
              <a:t>scale </a:t>
            </a:r>
            <a:r>
              <a:rPr lang="en-US" sz="2000" b="1" kern="0" dirty="0" smtClean="0">
                <a:solidFill>
                  <a:schemeClr val="tx1">
                    <a:lumMod val="75000"/>
                    <a:lumOff val="25000"/>
                  </a:schemeClr>
                </a:solidFill>
              </a:rPr>
              <a:t>1-10.</a:t>
            </a:r>
            <a:endParaRPr lang="en-US" sz="2000" b="1" kern="0" dirty="0">
              <a:solidFill>
                <a:schemeClr val="tx1">
                  <a:lumMod val="75000"/>
                  <a:lumOff val="25000"/>
                </a:schemeClr>
              </a:solidFill>
            </a:endParaRPr>
          </a:p>
          <a:p>
            <a:pPr marL="457200" indent="-457200">
              <a:spcBef>
                <a:spcPts val="600"/>
              </a:spcBef>
              <a:buClr>
                <a:schemeClr val="accent2"/>
              </a:buClr>
              <a:buFont typeface="Wingdings" pitchFamily="2" charset="2"/>
              <a:buChar char="§"/>
            </a:pPr>
            <a:r>
              <a:rPr lang="en-US" sz="2000" kern="0" dirty="0">
                <a:solidFill>
                  <a:schemeClr val="tx1">
                    <a:lumMod val="75000"/>
                    <a:lumOff val="25000"/>
                  </a:schemeClr>
                </a:solidFill>
              </a:rPr>
              <a:t>Incidence of </a:t>
            </a:r>
            <a:r>
              <a:rPr lang="en-US" sz="2000" kern="0" dirty="0" err="1" smtClean="0">
                <a:solidFill>
                  <a:schemeClr val="tx1">
                    <a:lumMod val="75000"/>
                    <a:lumOff val="25000"/>
                  </a:schemeClr>
                </a:solidFill>
              </a:rPr>
              <a:t>Covid</a:t>
            </a:r>
            <a:r>
              <a:rPr lang="en-US" sz="2000" kern="0" dirty="0" smtClean="0">
                <a:solidFill>
                  <a:schemeClr val="tx1">
                    <a:lumMod val="75000"/>
                    <a:lumOff val="25000"/>
                  </a:schemeClr>
                </a:solidFill>
              </a:rPr>
              <a:t> in  </a:t>
            </a:r>
            <a:r>
              <a:rPr lang="en-US" sz="2000" b="1" kern="0" dirty="0">
                <a:solidFill>
                  <a:schemeClr val="tx1">
                    <a:lumMod val="75000"/>
                    <a:lumOff val="25000"/>
                  </a:schemeClr>
                </a:solidFill>
              </a:rPr>
              <a:t>Mental health (stress, depression, anxiety, loneliness, problems to sleep, consumption of psychoactive products</a:t>
            </a:r>
            <a:r>
              <a:rPr lang="en-US" sz="2000" kern="0" dirty="0">
                <a:solidFill>
                  <a:schemeClr val="tx1">
                    <a:lumMod val="75000"/>
                    <a:lumOff val="25000"/>
                  </a:schemeClr>
                </a:solidFill>
              </a:rPr>
              <a:t>, </a:t>
            </a:r>
            <a:r>
              <a:rPr lang="en-US" sz="2000" kern="0" dirty="0" err="1">
                <a:solidFill>
                  <a:schemeClr val="tx1">
                    <a:lumMod val="75000"/>
                    <a:lumOff val="25000"/>
                  </a:schemeClr>
                </a:solidFill>
              </a:rPr>
              <a:t>etc</a:t>
            </a:r>
            <a:r>
              <a:rPr lang="en-US" sz="2000" kern="0" dirty="0" smtClean="0">
                <a:solidFill>
                  <a:schemeClr val="tx1">
                    <a:lumMod val="75000"/>
                    <a:lumOff val="25000"/>
                  </a:schemeClr>
                </a:solidFill>
              </a:rPr>
              <a:t>).</a:t>
            </a:r>
            <a:endParaRPr lang="en-US" sz="2000" kern="0" dirty="0">
              <a:solidFill>
                <a:schemeClr val="tx1">
                  <a:lumMod val="75000"/>
                  <a:lumOff val="25000"/>
                </a:schemeClr>
              </a:solidFill>
            </a:endParaRPr>
          </a:p>
          <a:p>
            <a:pPr marL="457200" indent="-457200">
              <a:spcBef>
                <a:spcPts val="600"/>
              </a:spcBef>
              <a:buClr>
                <a:schemeClr val="accent2"/>
              </a:buClr>
              <a:buFont typeface="Wingdings" pitchFamily="2" charset="2"/>
              <a:buChar char="§"/>
            </a:pPr>
            <a:r>
              <a:rPr lang="en-US" sz="2000" kern="0" dirty="0">
                <a:solidFill>
                  <a:schemeClr val="tx1">
                    <a:lumMod val="75000"/>
                    <a:lumOff val="25000"/>
                  </a:schemeClr>
                </a:solidFill>
              </a:rPr>
              <a:t>Impact of </a:t>
            </a:r>
            <a:r>
              <a:rPr lang="en-US" sz="2000" kern="0" dirty="0" err="1">
                <a:solidFill>
                  <a:schemeClr val="tx1">
                    <a:lumMod val="75000"/>
                    <a:lumOff val="25000"/>
                  </a:schemeClr>
                </a:solidFill>
              </a:rPr>
              <a:t>C</a:t>
            </a:r>
            <a:r>
              <a:rPr lang="en-US" sz="2000" kern="0" dirty="0" err="1" smtClean="0">
                <a:solidFill>
                  <a:schemeClr val="tx1">
                    <a:lumMod val="75000"/>
                    <a:lumOff val="25000"/>
                  </a:schemeClr>
                </a:solidFill>
              </a:rPr>
              <a:t>ovid</a:t>
            </a:r>
            <a:r>
              <a:rPr lang="en-US" sz="2000" kern="0" dirty="0" smtClean="0">
                <a:solidFill>
                  <a:schemeClr val="tx1">
                    <a:lumMod val="75000"/>
                    <a:lumOff val="25000"/>
                  </a:schemeClr>
                </a:solidFill>
              </a:rPr>
              <a:t> </a:t>
            </a:r>
            <a:r>
              <a:rPr lang="en-US" sz="2000" kern="0" dirty="0">
                <a:solidFill>
                  <a:schemeClr val="tx1">
                    <a:lumMod val="75000"/>
                    <a:lumOff val="25000"/>
                  </a:schemeClr>
                </a:solidFill>
              </a:rPr>
              <a:t>in </a:t>
            </a:r>
            <a:r>
              <a:rPr lang="en-US" sz="2000" b="1" kern="0" dirty="0">
                <a:solidFill>
                  <a:schemeClr val="tx1">
                    <a:lumMod val="75000"/>
                    <a:lumOff val="25000"/>
                  </a:schemeClr>
                </a:solidFill>
              </a:rPr>
              <a:t>life </a:t>
            </a:r>
            <a:r>
              <a:rPr lang="en-US" sz="2000" b="1" kern="0" dirty="0" smtClean="0">
                <a:solidFill>
                  <a:schemeClr val="tx1">
                    <a:lumMod val="75000"/>
                    <a:lumOff val="25000"/>
                  </a:schemeClr>
                </a:solidFill>
              </a:rPr>
              <a:t>satisfaction.</a:t>
            </a:r>
            <a:endParaRPr lang="en-US" sz="2000" b="1" kern="0" dirty="0">
              <a:solidFill>
                <a:schemeClr val="tx1">
                  <a:lumMod val="75000"/>
                  <a:lumOff val="25000"/>
                </a:schemeClr>
              </a:solidFill>
            </a:endParaRPr>
          </a:p>
          <a:p>
            <a:pPr marL="457200" indent="-457200">
              <a:spcBef>
                <a:spcPts val="600"/>
              </a:spcBef>
              <a:buClr>
                <a:schemeClr val="accent2"/>
              </a:buClr>
              <a:buFont typeface="Wingdings" pitchFamily="2" charset="2"/>
              <a:buChar char="§"/>
            </a:pPr>
            <a:r>
              <a:rPr lang="en-US" sz="2000" kern="0" dirty="0">
                <a:solidFill>
                  <a:schemeClr val="tx1">
                    <a:lumMod val="75000"/>
                    <a:lumOff val="25000"/>
                  </a:schemeClr>
                </a:solidFill>
              </a:rPr>
              <a:t>Impact of </a:t>
            </a:r>
            <a:r>
              <a:rPr lang="en-US" sz="2000" kern="0" dirty="0" err="1">
                <a:solidFill>
                  <a:schemeClr val="tx1">
                    <a:lumMod val="75000"/>
                    <a:lumOff val="25000"/>
                  </a:schemeClr>
                </a:solidFill>
              </a:rPr>
              <a:t>C</a:t>
            </a:r>
            <a:r>
              <a:rPr lang="en-US" sz="2000" kern="0" dirty="0" err="1" smtClean="0">
                <a:solidFill>
                  <a:schemeClr val="tx1">
                    <a:lumMod val="75000"/>
                    <a:lumOff val="25000"/>
                  </a:schemeClr>
                </a:solidFill>
              </a:rPr>
              <a:t>ovid</a:t>
            </a:r>
            <a:r>
              <a:rPr lang="en-US" sz="2000" kern="0" dirty="0" smtClean="0">
                <a:solidFill>
                  <a:schemeClr val="tx1">
                    <a:lumMod val="75000"/>
                    <a:lumOff val="25000"/>
                  </a:schemeClr>
                </a:solidFill>
              </a:rPr>
              <a:t> </a:t>
            </a:r>
            <a:r>
              <a:rPr lang="en-US" sz="2000" b="1" kern="0" dirty="0">
                <a:solidFill>
                  <a:schemeClr val="tx1">
                    <a:lumMod val="75000"/>
                    <a:lumOff val="25000"/>
                  </a:schemeClr>
                </a:solidFill>
              </a:rPr>
              <a:t>in assessment of own </a:t>
            </a:r>
            <a:r>
              <a:rPr lang="en-US" sz="2000" b="1" kern="0" dirty="0" smtClean="0">
                <a:solidFill>
                  <a:schemeClr val="tx1">
                    <a:lumMod val="75000"/>
                    <a:lumOff val="25000"/>
                  </a:schemeClr>
                </a:solidFill>
              </a:rPr>
              <a:t>health</a:t>
            </a:r>
            <a:r>
              <a:rPr lang="en-US" sz="2000" kern="0" dirty="0" smtClean="0">
                <a:solidFill>
                  <a:schemeClr val="tx1">
                    <a:lumMod val="75000"/>
                    <a:lumOff val="25000"/>
                  </a:schemeClr>
                </a:solidFill>
              </a:rPr>
              <a:t>.</a:t>
            </a:r>
          </a:p>
        </p:txBody>
      </p:sp>
      <p:sp>
        <p:nvSpPr>
          <p:cNvPr id="20" name="19 Rectángulo"/>
          <p:cNvSpPr/>
          <p:nvPr/>
        </p:nvSpPr>
        <p:spPr>
          <a:xfrm flipV="1">
            <a:off x="335360" y="2148820"/>
            <a:ext cx="11361622" cy="56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2 Rectángulo"/>
          <p:cNvSpPr/>
          <p:nvPr/>
        </p:nvSpPr>
        <p:spPr>
          <a:xfrm>
            <a:off x="6013353" y="776898"/>
            <a:ext cx="2962967" cy="707886"/>
          </a:xfrm>
          <a:prstGeom prst="rect">
            <a:avLst/>
          </a:prstGeom>
        </p:spPr>
        <p:txBody>
          <a:bodyPr wrap="square">
            <a:spAutoFit/>
          </a:bodyPr>
          <a:lstStyle/>
          <a:p>
            <a:pPr algn="ctr"/>
            <a:r>
              <a:rPr lang="en-US" sz="2000" b="1" dirty="0">
                <a:solidFill>
                  <a:schemeClr val="bg1"/>
                </a:solidFill>
              </a:rPr>
              <a:t>COVID AND </a:t>
            </a:r>
            <a:endParaRPr lang="en-US" sz="2000" b="1" dirty="0" smtClean="0">
              <a:solidFill>
                <a:schemeClr val="bg1"/>
              </a:solidFill>
            </a:endParaRPr>
          </a:p>
          <a:p>
            <a:pPr algn="ctr"/>
            <a:r>
              <a:rPr lang="en-US" sz="2000" b="1" dirty="0" smtClean="0">
                <a:solidFill>
                  <a:schemeClr val="bg1"/>
                </a:solidFill>
              </a:rPr>
              <a:t>MENTAL HEALTH</a:t>
            </a:r>
            <a:endParaRPr lang="es-AR" sz="2000" dirty="0">
              <a:solidFill>
                <a:schemeClr val="bg1"/>
              </a:solidFill>
            </a:endParaRPr>
          </a:p>
        </p:txBody>
      </p:sp>
    </p:spTree>
    <p:extLst>
      <p:ext uri="{BB962C8B-B14F-4D97-AF65-F5344CB8AC3E}">
        <p14:creationId xmlns:p14="http://schemas.microsoft.com/office/powerpoint/2010/main" val="69910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Belen\Downloads\coronavirus-4914028_19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08"/>
          <a:stretch/>
        </p:blipFill>
        <p:spPr bwMode="auto">
          <a:xfrm>
            <a:off x="8906391" y="95793"/>
            <a:ext cx="2941682" cy="1961122"/>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8906391" y="99724"/>
            <a:ext cx="2941682" cy="1961124"/>
          </a:xfrm>
          <a:prstGeom prst="rect">
            <a:avLst/>
          </a:prstGeom>
          <a:solidFill>
            <a:schemeClr val="accent6">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17 Rectángulo"/>
          <p:cNvSpPr/>
          <p:nvPr/>
        </p:nvSpPr>
        <p:spPr>
          <a:xfrm>
            <a:off x="8914959" y="764704"/>
            <a:ext cx="2941681" cy="707886"/>
          </a:xfrm>
          <a:prstGeom prst="rect">
            <a:avLst/>
          </a:prstGeom>
        </p:spPr>
        <p:txBody>
          <a:bodyPr wrap="square">
            <a:spAutoFit/>
          </a:bodyPr>
          <a:lstStyle/>
          <a:p>
            <a:pPr algn="ctr"/>
            <a:r>
              <a:rPr lang="en-US" sz="2000" b="1" dirty="0">
                <a:solidFill>
                  <a:schemeClr val="bg1"/>
                </a:solidFill>
              </a:rPr>
              <a:t>COVID AND </a:t>
            </a:r>
            <a:r>
              <a:rPr lang="en-US" sz="2000" b="1" dirty="0" smtClean="0">
                <a:solidFill>
                  <a:schemeClr val="bg1"/>
                </a:solidFill>
              </a:rPr>
              <a:t>THE FUTURE</a:t>
            </a:r>
            <a:endParaRPr lang="es-AR" sz="2000" dirty="0">
              <a:solidFill>
                <a:schemeClr val="bg1"/>
              </a:solidFill>
            </a:endParaRPr>
          </a:p>
        </p:txBody>
      </p:sp>
      <p:pic>
        <p:nvPicPr>
          <p:cNvPr id="2051" name="Picture 3" descr="C:\Users\Belen\Downloads\focused-young-couple-wearing-medical-masks-with-smartphone-3983433.jp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335360" y="224085"/>
            <a:ext cx="2653650" cy="1769101"/>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335360" y="224085"/>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2" name="Picture 4" descr="C:\Users\Belen\Downloads\therapist-comforting-patient-3958464.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170087" y="224085"/>
            <a:ext cx="2653650" cy="1769101"/>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6170087" y="224084"/>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053" name="Picture 5" descr="G:\Mi unidad\Voices\07_ Comunicacion\Imagenes para redes\Voices Facts\Marcas y Consumo\plata argentina 2.jpg"/>
          <p:cNvPicPr>
            <a:picLocks noChangeAspect="1" noChangeArrowheads="1"/>
          </p:cNvPicPr>
          <p:nvPr/>
        </p:nvPicPr>
        <p:blipFill rotWithShape="1">
          <a:blip r:embed="rId5" cstate="print">
            <a:grayscl/>
            <a:extLst>
              <a:ext uri="{28A0092B-C50C-407E-A947-70E740481C1C}">
                <a14:useLocalDpi xmlns:a14="http://schemas.microsoft.com/office/drawing/2010/main" val="0"/>
              </a:ext>
            </a:extLst>
          </a:blip>
          <a:srcRect l="2252" r="8859"/>
          <a:stretch/>
        </p:blipFill>
        <p:spPr bwMode="auto">
          <a:xfrm rot="16200000">
            <a:off x="3740604" y="-218190"/>
            <a:ext cx="1769104" cy="265365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298329" y="224086"/>
            <a:ext cx="2653650" cy="1769102"/>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3 Rectángulo"/>
          <p:cNvSpPr/>
          <p:nvPr/>
        </p:nvSpPr>
        <p:spPr>
          <a:xfrm>
            <a:off x="335360" y="764704"/>
            <a:ext cx="2653650" cy="707886"/>
          </a:xfrm>
          <a:prstGeom prst="rect">
            <a:avLst/>
          </a:prstGeom>
        </p:spPr>
        <p:txBody>
          <a:bodyPr wrap="square">
            <a:spAutoFit/>
          </a:bodyPr>
          <a:lstStyle/>
          <a:p>
            <a:pPr algn="ctr"/>
            <a:r>
              <a:rPr lang="en-US" sz="2000" b="1" dirty="0">
                <a:solidFill>
                  <a:schemeClr val="tx1">
                    <a:lumMod val="50000"/>
                    <a:lumOff val="50000"/>
                  </a:schemeClr>
                </a:solidFill>
              </a:rPr>
              <a:t>COVID AND SOCIETY</a:t>
            </a:r>
            <a:endParaRPr lang="es-AR" sz="2000" b="1" dirty="0">
              <a:solidFill>
                <a:schemeClr val="tx1">
                  <a:lumMod val="50000"/>
                  <a:lumOff val="50000"/>
                </a:schemeClr>
              </a:solidFill>
            </a:endParaRPr>
          </a:p>
        </p:txBody>
      </p:sp>
      <p:sp>
        <p:nvSpPr>
          <p:cNvPr id="11" name="10 Rectángulo"/>
          <p:cNvSpPr/>
          <p:nvPr/>
        </p:nvSpPr>
        <p:spPr>
          <a:xfrm>
            <a:off x="3298328" y="764705"/>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ECONOMY</a:t>
            </a:r>
            <a:endParaRPr lang="es-AR" sz="2000" b="1" dirty="0">
              <a:solidFill>
                <a:schemeClr val="tx1">
                  <a:lumMod val="50000"/>
                  <a:lumOff val="50000"/>
                </a:schemeClr>
              </a:solidFill>
            </a:endParaRPr>
          </a:p>
        </p:txBody>
      </p:sp>
      <p:sp>
        <p:nvSpPr>
          <p:cNvPr id="13" name="12 Rectángulo"/>
          <p:cNvSpPr/>
          <p:nvPr/>
        </p:nvSpPr>
        <p:spPr>
          <a:xfrm>
            <a:off x="6178655" y="781149"/>
            <a:ext cx="2653649" cy="707886"/>
          </a:xfrm>
          <a:prstGeom prst="rect">
            <a:avLst/>
          </a:prstGeom>
        </p:spPr>
        <p:txBody>
          <a:bodyPr wrap="square">
            <a:spAutoFit/>
          </a:bodyPr>
          <a:lstStyle/>
          <a:p>
            <a:pPr algn="ctr"/>
            <a:r>
              <a:rPr lang="en-US" sz="2000" b="1" dirty="0">
                <a:solidFill>
                  <a:schemeClr val="tx1">
                    <a:lumMod val="50000"/>
                    <a:lumOff val="50000"/>
                  </a:schemeClr>
                </a:solidFill>
              </a:rPr>
              <a:t>COVID AND MENTAL HEALTH</a:t>
            </a:r>
            <a:endParaRPr lang="es-AR" sz="2000" b="1" dirty="0">
              <a:solidFill>
                <a:schemeClr val="tx1">
                  <a:lumMod val="50000"/>
                  <a:lumOff val="50000"/>
                </a:schemeClr>
              </a:solidFill>
            </a:endParaRPr>
          </a:p>
        </p:txBody>
      </p:sp>
      <p:sp>
        <p:nvSpPr>
          <p:cNvPr id="22" name="21 Rectángulo"/>
          <p:cNvSpPr/>
          <p:nvPr/>
        </p:nvSpPr>
        <p:spPr>
          <a:xfrm>
            <a:off x="361649" y="2204864"/>
            <a:ext cx="11361622" cy="3631763"/>
          </a:xfrm>
          <a:prstGeom prst="rect">
            <a:avLst/>
          </a:prstGeom>
        </p:spPr>
        <p:txBody>
          <a:bodyPr wrap="square">
            <a:spAutoFit/>
          </a:bodyPr>
          <a:lstStyle/>
          <a:p>
            <a:pPr marL="457200" indent="-457200">
              <a:spcBef>
                <a:spcPts val="600"/>
              </a:spcBef>
              <a:buClr>
                <a:schemeClr val="accent6"/>
              </a:buClr>
              <a:buFont typeface="Wingdings" pitchFamily="2" charset="2"/>
              <a:buChar char="§"/>
            </a:pPr>
            <a:r>
              <a:rPr lang="en-US" sz="2000" b="1" kern="0" dirty="0">
                <a:solidFill>
                  <a:schemeClr val="tx1">
                    <a:lumMod val="75000"/>
                    <a:lumOff val="25000"/>
                  </a:schemeClr>
                </a:solidFill>
              </a:rPr>
              <a:t>Estimated timing for the end of </a:t>
            </a:r>
            <a:r>
              <a:rPr lang="en-US" sz="2000" b="1" kern="0" dirty="0" err="1" smtClean="0">
                <a:solidFill>
                  <a:schemeClr val="tx1">
                    <a:lumMod val="75000"/>
                    <a:lumOff val="25000"/>
                  </a:schemeClr>
                </a:solidFill>
              </a:rPr>
              <a:t>covid</a:t>
            </a:r>
            <a:r>
              <a:rPr lang="en-US" sz="2000" kern="0" dirty="0" smtClean="0">
                <a:solidFill>
                  <a:schemeClr val="tx1">
                    <a:lumMod val="75000"/>
                    <a:lumOff val="25000"/>
                  </a:schemeClr>
                </a:solidFill>
              </a:rPr>
              <a:t>.</a:t>
            </a:r>
            <a:endParaRPr lang="en-US" sz="2000" kern="0" dirty="0">
              <a:solidFill>
                <a:schemeClr val="tx1">
                  <a:lumMod val="75000"/>
                  <a:lumOff val="25000"/>
                </a:schemeClr>
              </a:solidFill>
            </a:endParaRPr>
          </a:p>
          <a:p>
            <a:pPr marL="457200" indent="-457200">
              <a:spcBef>
                <a:spcPts val="600"/>
              </a:spcBef>
              <a:buClr>
                <a:schemeClr val="accent6"/>
              </a:buClr>
              <a:buFont typeface="Wingdings" pitchFamily="2" charset="2"/>
              <a:buChar char="§"/>
            </a:pPr>
            <a:r>
              <a:rPr lang="en-US" sz="2000" kern="0" dirty="0">
                <a:solidFill>
                  <a:schemeClr val="tx1">
                    <a:lumMod val="75000"/>
                    <a:lumOff val="25000"/>
                  </a:schemeClr>
                </a:solidFill>
              </a:rPr>
              <a:t>Expected changes post pandemic </a:t>
            </a:r>
            <a:r>
              <a:rPr lang="en-US" sz="2000" b="1" kern="0" dirty="0">
                <a:solidFill>
                  <a:schemeClr val="tx1">
                    <a:lumMod val="75000"/>
                    <a:lumOff val="25000"/>
                  </a:schemeClr>
                </a:solidFill>
              </a:rPr>
              <a:t>in different personal and society levels: </a:t>
            </a:r>
          </a:p>
          <a:p>
            <a:pPr marL="914400" lvl="1" indent="-457200">
              <a:spcBef>
                <a:spcPts val="600"/>
              </a:spcBef>
              <a:buClr>
                <a:schemeClr val="accent6"/>
              </a:buClr>
              <a:buFont typeface="Wingdings" pitchFamily="2" charset="2"/>
              <a:buChar char="§"/>
            </a:pPr>
            <a:r>
              <a:rPr lang="en-US" sz="2000" kern="0" dirty="0">
                <a:solidFill>
                  <a:schemeClr val="tx1">
                    <a:lumMod val="75000"/>
                    <a:lumOff val="25000"/>
                  </a:schemeClr>
                </a:solidFill>
              </a:rPr>
              <a:t>work</a:t>
            </a:r>
          </a:p>
          <a:p>
            <a:pPr marL="914400" lvl="1" indent="-457200">
              <a:buClr>
                <a:schemeClr val="accent6"/>
              </a:buClr>
              <a:buFont typeface="Wingdings" pitchFamily="2" charset="2"/>
              <a:buChar char="§"/>
            </a:pPr>
            <a:r>
              <a:rPr lang="en-US" sz="2000" kern="0" dirty="0">
                <a:solidFill>
                  <a:schemeClr val="tx1">
                    <a:lumMod val="75000"/>
                    <a:lumOff val="25000"/>
                  </a:schemeClr>
                </a:solidFill>
              </a:rPr>
              <a:t>personal relations</a:t>
            </a:r>
          </a:p>
          <a:p>
            <a:pPr marL="914400" lvl="1" indent="-457200">
              <a:buClr>
                <a:schemeClr val="accent6"/>
              </a:buClr>
              <a:buFont typeface="Wingdings" pitchFamily="2" charset="2"/>
              <a:buChar char="§"/>
            </a:pPr>
            <a:r>
              <a:rPr lang="en-US" sz="2000" kern="0" dirty="0">
                <a:solidFill>
                  <a:schemeClr val="tx1">
                    <a:lumMod val="75000"/>
                    <a:lumOff val="25000"/>
                  </a:schemeClr>
                </a:solidFill>
              </a:rPr>
              <a:t>consumer habits</a:t>
            </a:r>
          </a:p>
          <a:p>
            <a:pPr marL="914400" lvl="1" indent="-457200">
              <a:buClr>
                <a:schemeClr val="accent6"/>
              </a:buClr>
              <a:buFont typeface="Wingdings" pitchFamily="2" charset="2"/>
              <a:buChar char="§"/>
            </a:pPr>
            <a:r>
              <a:rPr lang="en-US" sz="2000" kern="0" dirty="0">
                <a:solidFill>
                  <a:schemeClr val="tx1">
                    <a:lumMod val="75000"/>
                    <a:lumOff val="25000"/>
                  </a:schemeClr>
                </a:solidFill>
              </a:rPr>
              <a:t>economy</a:t>
            </a:r>
          </a:p>
          <a:p>
            <a:pPr marL="914400" lvl="1" indent="-457200">
              <a:buClr>
                <a:schemeClr val="accent6"/>
              </a:buClr>
              <a:buFont typeface="Wingdings" pitchFamily="2" charset="2"/>
              <a:buChar char="§"/>
            </a:pPr>
            <a:r>
              <a:rPr lang="en-US" sz="2000" kern="0" dirty="0">
                <a:solidFill>
                  <a:schemeClr val="tx1">
                    <a:lumMod val="75000"/>
                    <a:lumOff val="25000"/>
                  </a:schemeClr>
                </a:solidFill>
              </a:rPr>
              <a:t>politics</a:t>
            </a:r>
          </a:p>
          <a:p>
            <a:pPr marL="914400" lvl="1" indent="-457200">
              <a:buClr>
                <a:schemeClr val="accent6"/>
              </a:buClr>
              <a:buFont typeface="Wingdings" pitchFamily="2" charset="2"/>
              <a:buChar char="§"/>
            </a:pPr>
            <a:r>
              <a:rPr lang="en-US" sz="2000" kern="0" dirty="0">
                <a:solidFill>
                  <a:schemeClr val="tx1">
                    <a:lumMod val="75000"/>
                    <a:lumOff val="25000"/>
                  </a:schemeClr>
                </a:solidFill>
              </a:rPr>
              <a:t>leisure</a:t>
            </a:r>
          </a:p>
          <a:p>
            <a:pPr marL="914400" lvl="1" indent="-457200">
              <a:buClr>
                <a:schemeClr val="accent6"/>
              </a:buClr>
              <a:buFont typeface="Wingdings" pitchFamily="2" charset="2"/>
              <a:buChar char="§"/>
            </a:pPr>
            <a:r>
              <a:rPr lang="en-US" sz="2000" kern="0" dirty="0" smtClean="0">
                <a:solidFill>
                  <a:schemeClr val="tx1">
                    <a:lumMod val="75000"/>
                    <a:lumOff val="25000"/>
                  </a:schemeClr>
                </a:solidFill>
              </a:rPr>
              <a:t>gym and health</a:t>
            </a:r>
            <a:endParaRPr lang="en-US" sz="2000" kern="0" dirty="0">
              <a:solidFill>
                <a:schemeClr val="tx1">
                  <a:lumMod val="75000"/>
                  <a:lumOff val="25000"/>
                </a:schemeClr>
              </a:solidFill>
            </a:endParaRPr>
          </a:p>
          <a:p>
            <a:pPr marL="914400" lvl="1" indent="-457200">
              <a:buClr>
                <a:schemeClr val="accent6"/>
              </a:buClr>
              <a:buFont typeface="Wingdings" pitchFamily="2" charset="2"/>
              <a:buChar char="§"/>
            </a:pPr>
            <a:r>
              <a:rPr lang="en-US" sz="2000" kern="0" dirty="0" smtClean="0">
                <a:solidFill>
                  <a:schemeClr val="tx1">
                    <a:lumMod val="75000"/>
                    <a:lumOff val="25000"/>
                  </a:schemeClr>
                </a:solidFill>
              </a:rPr>
              <a:t>priorities and values</a:t>
            </a:r>
          </a:p>
          <a:p>
            <a:pPr marL="914400" lvl="1" indent="-457200">
              <a:buClr>
                <a:schemeClr val="accent6"/>
              </a:buClr>
              <a:buFont typeface="Wingdings" pitchFamily="2" charset="2"/>
              <a:buChar char="§"/>
            </a:pPr>
            <a:r>
              <a:rPr lang="en-US" sz="2000" kern="0" dirty="0" smtClean="0">
                <a:solidFill>
                  <a:schemeClr val="tx1">
                    <a:lumMod val="75000"/>
                    <a:lumOff val="25000"/>
                  </a:schemeClr>
                </a:solidFill>
              </a:rPr>
              <a:t>world </a:t>
            </a:r>
            <a:r>
              <a:rPr lang="en-US" sz="2000" kern="0" dirty="0">
                <a:solidFill>
                  <a:schemeClr val="tx1">
                    <a:lumMod val="75000"/>
                    <a:lumOff val="25000"/>
                  </a:schemeClr>
                </a:solidFill>
              </a:rPr>
              <a:t>powers</a:t>
            </a:r>
          </a:p>
        </p:txBody>
      </p:sp>
      <p:sp>
        <p:nvSpPr>
          <p:cNvPr id="23" name="22 Rectángulo"/>
          <p:cNvSpPr/>
          <p:nvPr/>
        </p:nvSpPr>
        <p:spPr>
          <a:xfrm flipV="1">
            <a:off x="335360" y="2148820"/>
            <a:ext cx="11361622" cy="560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8679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theme/theme1.xml><?xml version="1.0" encoding="utf-8"?>
<a:theme xmlns:a="http://schemas.openxmlformats.org/drawingml/2006/main" name="1_Tema de Office">
  <a:themeElements>
    <a:clrScheme name="VOICES">
      <a:dk1>
        <a:sysClr val="windowText" lastClr="000000"/>
      </a:dk1>
      <a:lt1>
        <a:sysClr val="window" lastClr="FFFFFF"/>
      </a:lt1>
      <a:dk2>
        <a:srgbClr val="FFF334"/>
      </a:dk2>
      <a:lt2>
        <a:srgbClr val="F7941E"/>
      </a:lt2>
      <a:accent1>
        <a:srgbClr val="EF4130"/>
      </a:accent1>
      <a:accent2>
        <a:srgbClr val="33A3DC"/>
      </a:accent2>
      <a:accent3>
        <a:srgbClr val="D7DF23"/>
      </a:accent3>
      <a:accent4>
        <a:srgbClr val="E0861A"/>
      </a:accent4>
      <a:accent5>
        <a:srgbClr val="D71920"/>
      </a:accent5>
      <a:accent6>
        <a:srgbClr val="312A4B"/>
      </a:accent6>
      <a:hlink>
        <a:srgbClr val="1B1130"/>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VOICES">
      <a:dk1>
        <a:sysClr val="windowText" lastClr="000000"/>
      </a:dk1>
      <a:lt1>
        <a:sysClr val="window" lastClr="FFFFFF"/>
      </a:lt1>
      <a:dk2>
        <a:srgbClr val="FFF334"/>
      </a:dk2>
      <a:lt2>
        <a:srgbClr val="F7941E"/>
      </a:lt2>
      <a:accent1>
        <a:srgbClr val="EF4130"/>
      </a:accent1>
      <a:accent2>
        <a:srgbClr val="33A3DC"/>
      </a:accent2>
      <a:accent3>
        <a:srgbClr val="D7DF23"/>
      </a:accent3>
      <a:accent4>
        <a:srgbClr val="E0861A"/>
      </a:accent4>
      <a:accent5>
        <a:srgbClr val="D71920"/>
      </a:accent5>
      <a:accent6>
        <a:srgbClr val="312A4B"/>
      </a:accent6>
      <a:hlink>
        <a:srgbClr val="1B1130"/>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Tema de Office">
  <a:themeElements>
    <a:clrScheme name="VOICES">
      <a:dk1>
        <a:sysClr val="windowText" lastClr="000000"/>
      </a:dk1>
      <a:lt1>
        <a:sysClr val="window" lastClr="FFFFFF"/>
      </a:lt1>
      <a:dk2>
        <a:srgbClr val="FFF334"/>
      </a:dk2>
      <a:lt2>
        <a:srgbClr val="F7941E"/>
      </a:lt2>
      <a:accent1>
        <a:srgbClr val="EF4130"/>
      </a:accent1>
      <a:accent2>
        <a:srgbClr val="33A3DC"/>
      </a:accent2>
      <a:accent3>
        <a:srgbClr val="D7DF23"/>
      </a:accent3>
      <a:accent4>
        <a:srgbClr val="E0861A"/>
      </a:accent4>
      <a:accent5>
        <a:srgbClr val="D71920"/>
      </a:accent5>
      <a:accent6>
        <a:srgbClr val="312A4B"/>
      </a:accent6>
      <a:hlink>
        <a:srgbClr val="1B1130"/>
      </a:hlink>
      <a:folHlink>
        <a:srgbClr val="800080"/>
      </a:folHlink>
    </a:clrScheme>
    <a:fontScheme name="VO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Tema de Office">
  <a:themeElements>
    <a:clrScheme name="VOICES">
      <a:dk1>
        <a:sysClr val="windowText" lastClr="000000"/>
      </a:dk1>
      <a:lt1>
        <a:sysClr val="window" lastClr="FFFFFF"/>
      </a:lt1>
      <a:dk2>
        <a:srgbClr val="FFF334"/>
      </a:dk2>
      <a:lt2>
        <a:srgbClr val="F7941E"/>
      </a:lt2>
      <a:accent1>
        <a:srgbClr val="EF4130"/>
      </a:accent1>
      <a:accent2>
        <a:srgbClr val="33A3DC"/>
      </a:accent2>
      <a:accent3>
        <a:srgbClr val="D7DF23"/>
      </a:accent3>
      <a:accent4>
        <a:srgbClr val="E0861A"/>
      </a:accent4>
      <a:accent5>
        <a:srgbClr val="D71920"/>
      </a:accent5>
      <a:accent6>
        <a:srgbClr val="312A4B"/>
      </a:accent6>
      <a:hlink>
        <a:srgbClr val="1B1130"/>
      </a:hlink>
      <a:folHlink>
        <a:srgbClr val="800080"/>
      </a:folHlink>
    </a:clrScheme>
    <a:fontScheme name="VO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Tema de Office">
  <a:themeElements>
    <a:clrScheme name="VOICES">
      <a:dk1>
        <a:sysClr val="windowText" lastClr="000000"/>
      </a:dk1>
      <a:lt1>
        <a:sysClr val="window" lastClr="FFFFFF"/>
      </a:lt1>
      <a:dk2>
        <a:srgbClr val="FFF334"/>
      </a:dk2>
      <a:lt2>
        <a:srgbClr val="F7941E"/>
      </a:lt2>
      <a:accent1>
        <a:srgbClr val="EF4130"/>
      </a:accent1>
      <a:accent2>
        <a:srgbClr val="33A3DC"/>
      </a:accent2>
      <a:accent3>
        <a:srgbClr val="D7DF23"/>
      </a:accent3>
      <a:accent4>
        <a:srgbClr val="E0861A"/>
      </a:accent4>
      <a:accent5>
        <a:srgbClr val="D71920"/>
      </a:accent5>
      <a:accent6>
        <a:srgbClr val="312A4B"/>
      </a:accent6>
      <a:hlink>
        <a:srgbClr val="1B1130"/>
      </a:hlink>
      <a:folHlink>
        <a:srgbClr val="800080"/>
      </a:folHlink>
    </a:clrScheme>
    <a:fontScheme name="VOIC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22735</TotalTime>
  <Words>1181</Words>
  <Application>Microsoft Office PowerPoint</Application>
  <PresentationFormat>Panorámica</PresentationFormat>
  <Paragraphs>138</Paragraphs>
  <Slides>22</Slides>
  <Notes>19</Notes>
  <HiddenSlides>0</HiddenSlides>
  <MMClips>0</MMClips>
  <ScaleCrop>false</ScaleCrop>
  <HeadingPairs>
    <vt:vector size="6" baseType="variant">
      <vt:variant>
        <vt:lpstr>Fuentes usadas</vt:lpstr>
      </vt:variant>
      <vt:variant>
        <vt:i4>4</vt:i4>
      </vt:variant>
      <vt:variant>
        <vt:lpstr>Tema</vt:lpstr>
      </vt:variant>
      <vt:variant>
        <vt:i4>5</vt:i4>
      </vt:variant>
      <vt:variant>
        <vt:lpstr>Títulos de diapositiva</vt:lpstr>
      </vt:variant>
      <vt:variant>
        <vt:i4>22</vt:i4>
      </vt:variant>
    </vt:vector>
  </HeadingPairs>
  <TitlesOfParts>
    <vt:vector size="31" baseType="lpstr">
      <vt:lpstr>Arial</vt:lpstr>
      <vt:lpstr>Calibri</vt:lpstr>
      <vt:lpstr>Verdana</vt:lpstr>
      <vt:lpstr>Wingdings</vt:lpstr>
      <vt:lpstr>1_Tema de Office</vt:lpstr>
      <vt:lpstr>3_Tema de Office</vt:lpstr>
      <vt:lpstr>7_Tema de Office</vt:lpstr>
      <vt:lpstr>9_Tema de Office</vt:lpstr>
      <vt:lpstr>10_Tema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Coty</cp:lastModifiedBy>
  <cp:revision>1435</cp:revision>
  <cp:lastPrinted>2018-07-20T17:53:05Z</cp:lastPrinted>
  <dcterms:created xsi:type="dcterms:W3CDTF">2014-04-29T15:08:52Z</dcterms:created>
  <dcterms:modified xsi:type="dcterms:W3CDTF">2020-06-04T13:28:12Z</dcterms:modified>
</cp:coreProperties>
</file>