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3" r:id="rId5"/>
    <p:sldId id="260" r:id="rId6"/>
    <p:sldId id="261" r:id="rId7"/>
    <p:sldId id="262" r:id="rId8"/>
    <p:sldId id="264" r:id="rId9"/>
    <p:sldId id="265" r:id="rId10"/>
    <p:sldId id="267"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86" autoAdjust="0"/>
    <p:restoredTop sz="94660"/>
  </p:normalViewPr>
  <p:slideViewPr>
    <p:cSldViewPr snapToGrid="0">
      <p:cViewPr varScale="1">
        <p:scale>
          <a:sx n="63" d="100"/>
          <a:sy n="63" d="100"/>
        </p:scale>
        <p:origin x="81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43430C8-6640-465D-9D83-4FF6420B2C7A}" type="datetimeFigureOut">
              <a:rPr lang="en-US" smtClean="0"/>
              <a:t>5/28/2020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C3D7EE8-EB0D-416D-AB6C-23BF159BD168}"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6981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3430C8-6640-465D-9D83-4FF6420B2C7A}" type="datetimeFigureOut">
              <a:rPr lang="en-US" smtClean="0"/>
              <a:t>5/28/2020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3D7EE8-EB0D-416D-AB6C-23BF159BD168}" type="slidenum">
              <a:rPr lang="en-US" smtClean="0"/>
              <a:t>‹#›</a:t>
            </a:fld>
            <a:endParaRPr lang="en-US" dirty="0"/>
          </a:p>
        </p:txBody>
      </p:sp>
    </p:spTree>
    <p:extLst>
      <p:ext uri="{BB962C8B-B14F-4D97-AF65-F5344CB8AC3E}">
        <p14:creationId xmlns:p14="http://schemas.microsoft.com/office/powerpoint/2010/main" val="3217147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3430C8-6640-465D-9D83-4FF6420B2C7A}" type="datetimeFigureOut">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3D7EE8-EB0D-416D-AB6C-23BF159BD168}"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4380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3430C8-6640-465D-9D83-4FF6420B2C7A}" type="datetimeFigureOut">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3D7EE8-EB0D-416D-AB6C-23BF159BD168}"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317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3430C8-6640-465D-9D83-4FF6420B2C7A}" type="datetimeFigureOut">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3D7EE8-EB0D-416D-AB6C-23BF159BD168}" type="slidenum">
              <a:rPr lang="en-US" smtClean="0"/>
              <a:t>‹#›</a:t>
            </a:fld>
            <a:endParaRPr lang="en-US" dirty="0"/>
          </a:p>
        </p:txBody>
      </p:sp>
    </p:spTree>
    <p:extLst>
      <p:ext uri="{BB962C8B-B14F-4D97-AF65-F5344CB8AC3E}">
        <p14:creationId xmlns:p14="http://schemas.microsoft.com/office/powerpoint/2010/main" val="4075565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3430C8-6640-465D-9D83-4FF6420B2C7A}" type="datetimeFigureOut">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3D7EE8-EB0D-416D-AB6C-23BF159BD168}"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0143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3430C8-6640-465D-9D83-4FF6420B2C7A}" type="datetimeFigureOut">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3D7EE8-EB0D-416D-AB6C-23BF159BD168}"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3350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3430C8-6640-465D-9D83-4FF6420B2C7A}" type="datetimeFigureOut">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3D7EE8-EB0D-416D-AB6C-23BF159BD16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7551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3430C8-6640-465D-9D83-4FF6420B2C7A}" type="datetimeFigureOut">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3D7EE8-EB0D-416D-AB6C-23BF159BD168}"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9884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3430C8-6640-465D-9D83-4FF6420B2C7A}" type="datetimeFigureOut">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3D7EE8-EB0D-416D-AB6C-23BF159BD168}" type="slidenum">
              <a:rPr lang="en-US" smtClean="0"/>
              <a:t>‹#›</a:t>
            </a:fld>
            <a:endParaRPr lang="en-US" dirty="0"/>
          </a:p>
        </p:txBody>
      </p:sp>
    </p:spTree>
    <p:extLst>
      <p:ext uri="{BB962C8B-B14F-4D97-AF65-F5344CB8AC3E}">
        <p14:creationId xmlns:p14="http://schemas.microsoft.com/office/powerpoint/2010/main" val="3653400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3430C8-6640-465D-9D83-4FF6420B2C7A}" type="datetimeFigureOut">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3D7EE8-EB0D-416D-AB6C-23BF159BD168}"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512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3430C8-6640-465D-9D83-4FF6420B2C7A}" type="datetimeFigureOut">
              <a:rPr lang="en-US" smtClean="0"/>
              <a:t>5/28/2020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3D7EE8-EB0D-416D-AB6C-23BF159BD168}" type="slidenum">
              <a:rPr lang="en-US" smtClean="0"/>
              <a:t>‹#›</a:t>
            </a:fld>
            <a:endParaRPr lang="en-US" dirty="0"/>
          </a:p>
        </p:txBody>
      </p:sp>
    </p:spTree>
    <p:extLst>
      <p:ext uri="{BB962C8B-B14F-4D97-AF65-F5344CB8AC3E}">
        <p14:creationId xmlns:p14="http://schemas.microsoft.com/office/powerpoint/2010/main" val="1448846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3430C8-6640-465D-9D83-4FF6420B2C7A}" type="datetimeFigureOut">
              <a:rPr lang="en-US" smtClean="0"/>
              <a:t>5/28/2020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C3D7EE8-EB0D-416D-AB6C-23BF159BD168}"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6737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3430C8-6640-465D-9D83-4FF6420B2C7A}" type="datetimeFigureOut">
              <a:rPr lang="en-US" smtClean="0"/>
              <a:t>5/28/2020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C3D7EE8-EB0D-416D-AB6C-23BF159BD16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1260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3430C8-6640-465D-9D83-4FF6420B2C7A}" type="datetimeFigureOut">
              <a:rPr lang="en-US" smtClean="0"/>
              <a:t>5/28/2020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C3D7EE8-EB0D-416D-AB6C-23BF159BD168}" type="slidenum">
              <a:rPr lang="en-US" smtClean="0"/>
              <a:t>‹#›</a:t>
            </a:fld>
            <a:endParaRPr lang="en-US" dirty="0"/>
          </a:p>
        </p:txBody>
      </p:sp>
    </p:spTree>
    <p:extLst>
      <p:ext uri="{BB962C8B-B14F-4D97-AF65-F5344CB8AC3E}">
        <p14:creationId xmlns:p14="http://schemas.microsoft.com/office/powerpoint/2010/main" val="77373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3430C8-6640-465D-9D83-4FF6420B2C7A}" type="datetimeFigureOut">
              <a:rPr lang="en-US" smtClean="0"/>
              <a:t>5/28/2020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3D7EE8-EB0D-416D-AB6C-23BF159BD168}"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8395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3430C8-6640-465D-9D83-4FF6420B2C7A}" type="datetimeFigureOut">
              <a:rPr lang="en-US" smtClean="0"/>
              <a:t>5/28/2020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3D7EE8-EB0D-416D-AB6C-23BF159BD168}" type="slidenum">
              <a:rPr lang="en-US" smtClean="0"/>
              <a:t>‹#›</a:t>
            </a:fld>
            <a:endParaRPr lang="en-US" dirty="0"/>
          </a:p>
        </p:txBody>
      </p:sp>
    </p:spTree>
    <p:extLst>
      <p:ext uri="{BB962C8B-B14F-4D97-AF65-F5344CB8AC3E}">
        <p14:creationId xmlns:p14="http://schemas.microsoft.com/office/powerpoint/2010/main" val="3698790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43430C8-6640-465D-9D83-4FF6420B2C7A}" type="datetimeFigureOut">
              <a:rPr lang="en-US" smtClean="0"/>
              <a:t>5/28/2020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C3D7EE8-EB0D-416D-AB6C-23BF159BD168}" type="slidenum">
              <a:rPr lang="en-US" smtClean="0"/>
              <a:t>‹#›</a:t>
            </a:fld>
            <a:endParaRPr lang="en-US" dirty="0"/>
          </a:p>
        </p:txBody>
      </p:sp>
    </p:spTree>
    <p:extLst>
      <p:ext uri="{BB962C8B-B14F-4D97-AF65-F5344CB8AC3E}">
        <p14:creationId xmlns:p14="http://schemas.microsoft.com/office/powerpoint/2010/main" val="20346185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ovid-19.parc.us.com/"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6FFE4-681A-43DA-8A87-8F0F20A398E2}"/>
              </a:ext>
            </a:extLst>
          </p:cNvPr>
          <p:cNvSpPr>
            <a:spLocks noGrp="1"/>
          </p:cNvSpPr>
          <p:nvPr>
            <p:ph type="ctrTitle"/>
          </p:nvPr>
        </p:nvSpPr>
        <p:spPr/>
        <p:txBody>
          <a:bodyPr/>
          <a:lstStyle/>
          <a:p>
            <a:r>
              <a:rPr lang="en-US" dirty="0"/>
              <a:t>The SEAN COVID-19 Survey Archive</a:t>
            </a:r>
          </a:p>
        </p:txBody>
      </p:sp>
      <p:sp>
        <p:nvSpPr>
          <p:cNvPr id="3" name="Subtitle 2">
            <a:extLst>
              <a:ext uri="{FF2B5EF4-FFF2-40B4-BE49-F238E27FC236}">
                <a16:creationId xmlns:a16="http://schemas.microsoft.com/office/drawing/2014/main" id="{BFAC18C3-1451-4A70-A362-33EA87A82C97}"/>
              </a:ext>
            </a:extLst>
          </p:cNvPr>
          <p:cNvSpPr>
            <a:spLocks noGrp="1"/>
          </p:cNvSpPr>
          <p:nvPr>
            <p:ph type="subTitle" idx="1"/>
          </p:nvPr>
        </p:nvSpPr>
        <p:spPr>
          <a:xfrm>
            <a:off x="2692398" y="3657596"/>
            <a:ext cx="6815669" cy="1638303"/>
          </a:xfrm>
        </p:spPr>
        <p:txBody>
          <a:bodyPr>
            <a:normAutofit fontScale="92500" lnSpcReduction="10000"/>
          </a:bodyPr>
          <a:lstStyle/>
          <a:p>
            <a:r>
              <a:rPr lang="en-US" dirty="0"/>
              <a:t>WAPOR - Thursday, June 4, 2020</a:t>
            </a:r>
          </a:p>
          <a:p>
            <a:r>
              <a:rPr lang="en-US" dirty="0"/>
              <a:t>Gary Langer</a:t>
            </a:r>
          </a:p>
          <a:p>
            <a:r>
              <a:rPr lang="en-US" dirty="0"/>
              <a:t>President, Langer Research Associates</a:t>
            </a:r>
          </a:p>
          <a:p>
            <a:r>
              <a:rPr lang="en-US" dirty="0"/>
              <a:t>glanger@langerresearch.com</a:t>
            </a:r>
          </a:p>
        </p:txBody>
      </p:sp>
    </p:spTree>
    <p:extLst>
      <p:ext uri="{BB962C8B-B14F-4D97-AF65-F5344CB8AC3E}">
        <p14:creationId xmlns:p14="http://schemas.microsoft.com/office/powerpoint/2010/main" val="1419662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A42F0-77C0-42C7-B9D7-8FD868E1B278}"/>
              </a:ext>
            </a:extLst>
          </p:cNvPr>
          <p:cNvSpPr>
            <a:spLocks noGrp="1"/>
          </p:cNvSpPr>
          <p:nvPr>
            <p:ph type="title" idx="4294967295"/>
          </p:nvPr>
        </p:nvSpPr>
        <p:spPr>
          <a:xfrm>
            <a:off x="1097280" y="619699"/>
            <a:ext cx="9530080" cy="1132901"/>
          </a:xfrm>
        </p:spPr>
        <p:txBody>
          <a:bodyPr>
            <a:normAutofit/>
          </a:bodyPr>
          <a:lstStyle/>
          <a:p>
            <a:r>
              <a:rPr lang="en-US" dirty="0"/>
              <a:t>Let’s look!</a:t>
            </a:r>
          </a:p>
        </p:txBody>
      </p:sp>
      <p:pic>
        <p:nvPicPr>
          <p:cNvPr id="4" name="Picture 2">
            <a:extLst>
              <a:ext uri="{FF2B5EF4-FFF2-40B4-BE49-F238E27FC236}">
                <a16:creationId xmlns:a16="http://schemas.microsoft.com/office/drawing/2014/main" id="{702192E3-56D2-4140-80BA-C672B27434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0111" y="5548360"/>
            <a:ext cx="2644775" cy="68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DAEF2D6D-CF79-404B-8047-09034C879B40}"/>
              </a:ext>
            </a:extLst>
          </p:cNvPr>
          <p:cNvCxnSpPr>
            <a:cxnSpLocks/>
          </p:cNvCxnSpPr>
          <p:nvPr/>
        </p:nvCxnSpPr>
        <p:spPr>
          <a:xfrm>
            <a:off x="1600200" y="1737360"/>
            <a:ext cx="8991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52D2F17-D33E-465F-B0F4-688C42E73798}"/>
              </a:ext>
            </a:extLst>
          </p:cNvPr>
          <p:cNvSpPr txBox="1"/>
          <p:nvPr/>
        </p:nvSpPr>
        <p:spPr>
          <a:xfrm>
            <a:off x="3267574" y="2824455"/>
            <a:ext cx="5429820" cy="646331"/>
          </a:xfrm>
          <a:prstGeom prst="rect">
            <a:avLst/>
          </a:prstGeom>
          <a:noFill/>
        </p:spPr>
        <p:txBody>
          <a:bodyPr wrap="none" rtlCol="0">
            <a:spAutoFit/>
          </a:bodyPr>
          <a:lstStyle/>
          <a:p>
            <a:r>
              <a:rPr lang="en-US" sz="3600" dirty="0">
                <a:hlinkClick r:id="rId3"/>
              </a:rPr>
              <a:t>https://covid-19.parc.us.com</a:t>
            </a:r>
            <a:endParaRPr lang="en-US" sz="3600" dirty="0"/>
          </a:p>
        </p:txBody>
      </p:sp>
    </p:spTree>
    <p:extLst>
      <p:ext uri="{BB962C8B-B14F-4D97-AF65-F5344CB8AC3E}">
        <p14:creationId xmlns:p14="http://schemas.microsoft.com/office/powerpoint/2010/main" val="1354015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6FFE4-681A-43DA-8A87-8F0F20A398E2}"/>
              </a:ext>
            </a:extLst>
          </p:cNvPr>
          <p:cNvSpPr>
            <a:spLocks noGrp="1"/>
          </p:cNvSpPr>
          <p:nvPr>
            <p:ph type="ctrTitle"/>
          </p:nvPr>
        </p:nvSpPr>
        <p:spPr/>
        <p:txBody>
          <a:bodyPr/>
          <a:lstStyle/>
          <a:p>
            <a:r>
              <a:rPr lang="en-US" dirty="0"/>
              <a:t>Thank you!</a:t>
            </a:r>
            <a:br>
              <a:rPr lang="en-US" dirty="0"/>
            </a:br>
            <a:r>
              <a:rPr lang="en-US" sz="3200" dirty="0"/>
              <a:t>The SEAN COVID-19 Survey Archive</a:t>
            </a:r>
          </a:p>
        </p:txBody>
      </p:sp>
      <p:sp>
        <p:nvSpPr>
          <p:cNvPr id="3" name="Subtitle 2">
            <a:extLst>
              <a:ext uri="{FF2B5EF4-FFF2-40B4-BE49-F238E27FC236}">
                <a16:creationId xmlns:a16="http://schemas.microsoft.com/office/drawing/2014/main" id="{BFAC18C3-1451-4A70-A362-33EA87A82C97}"/>
              </a:ext>
            </a:extLst>
          </p:cNvPr>
          <p:cNvSpPr>
            <a:spLocks noGrp="1"/>
          </p:cNvSpPr>
          <p:nvPr>
            <p:ph type="subTitle" idx="1"/>
          </p:nvPr>
        </p:nvSpPr>
        <p:spPr>
          <a:xfrm>
            <a:off x="2692398" y="3657596"/>
            <a:ext cx="6815669" cy="1638303"/>
          </a:xfrm>
        </p:spPr>
        <p:txBody>
          <a:bodyPr>
            <a:normAutofit fontScale="92500" lnSpcReduction="10000"/>
          </a:bodyPr>
          <a:lstStyle/>
          <a:p>
            <a:r>
              <a:rPr lang="en-US" dirty="0"/>
              <a:t>WAPOR - Thursday, June 4, 2020</a:t>
            </a:r>
          </a:p>
          <a:p>
            <a:r>
              <a:rPr lang="en-US" dirty="0"/>
              <a:t>Gary Langer</a:t>
            </a:r>
          </a:p>
          <a:p>
            <a:r>
              <a:rPr lang="en-US" dirty="0"/>
              <a:t>President, Langer Research Associates</a:t>
            </a:r>
          </a:p>
          <a:p>
            <a:r>
              <a:rPr lang="en-US" dirty="0"/>
              <a:t>glanger@langerresearch.com</a:t>
            </a:r>
          </a:p>
        </p:txBody>
      </p:sp>
    </p:spTree>
    <p:extLst>
      <p:ext uri="{BB962C8B-B14F-4D97-AF65-F5344CB8AC3E}">
        <p14:creationId xmlns:p14="http://schemas.microsoft.com/office/powerpoint/2010/main" val="3326165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2529E-148C-4B21-8F8F-EFF08A9A7D84}"/>
              </a:ext>
            </a:extLst>
          </p:cNvPr>
          <p:cNvSpPr>
            <a:spLocks noGrp="1"/>
          </p:cNvSpPr>
          <p:nvPr>
            <p:ph type="title" idx="4294967295"/>
          </p:nvPr>
        </p:nvSpPr>
        <p:spPr>
          <a:xfrm>
            <a:off x="1590040" y="894082"/>
            <a:ext cx="9001760" cy="886717"/>
          </a:xfrm>
        </p:spPr>
        <p:txBody>
          <a:bodyPr/>
          <a:lstStyle/>
          <a:p>
            <a:r>
              <a:rPr lang="en-US" dirty="0"/>
              <a:t>What is SEAN… and why this matters</a:t>
            </a:r>
          </a:p>
        </p:txBody>
      </p:sp>
      <p:sp>
        <p:nvSpPr>
          <p:cNvPr id="3" name="Content Placeholder 2">
            <a:extLst>
              <a:ext uri="{FF2B5EF4-FFF2-40B4-BE49-F238E27FC236}">
                <a16:creationId xmlns:a16="http://schemas.microsoft.com/office/drawing/2014/main" id="{EA27F7C8-8756-4E59-BBA3-E74E95D91534}"/>
              </a:ext>
            </a:extLst>
          </p:cNvPr>
          <p:cNvSpPr>
            <a:spLocks noGrp="1"/>
          </p:cNvSpPr>
          <p:nvPr>
            <p:ph idx="4294967295"/>
          </p:nvPr>
        </p:nvSpPr>
        <p:spPr>
          <a:xfrm>
            <a:off x="1082040" y="2225041"/>
            <a:ext cx="10027920" cy="3569018"/>
          </a:xfrm>
        </p:spPr>
        <p:txBody>
          <a:bodyPr>
            <a:normAutofit lnSpcReduction="10000"/>
          </a:bodyPr>
          <a:lstStyle/>
          <a:p>
            <a:pPr marL="0" indent="0">
              <a:buNone/>
            </a:pPr>
            <a:r>
              <a:rPr lang="en-US" sz="3200" dirty="0"/>
              <a:t>Societal Experts Action Network (SEAN)</a:t>
            </a:r>
          </a:p>
          <a:p>
            <a:pPr marL="0" indent="0">
              <a:buNone/>
            </a:pPr>
            <a:r>
              <a:rPr lang="en-US" sz="2400" dirty="0"/>
              <a:t>A panel of U.S. social science experts convened by the National Academies of Sciences, Engineering and Medicine in collaboration with the National Science Foundation.</a:t>
            </a:r>
          </a:p>
          <a:p>
            <a:pPr lvl="1"/>
            <a:r>
              <a:rPr lang="en-US" sz="2400" dirty="0"/>
              <a:t>Mission 1: Connect policymakers with critical social, behavioral and economic research into the COVID-19 pandemic.</a:t>
            </a:r>
          </a:p>
          <a:p>
            <a:pPr lvl="1"/>
            <a:r>
              <a:rPr lang="en-US" sz="2400" dirty="0"/>
              <a:t>Mission 2: Share this research with a broader audience – including the research community, the news media and the public at large.</a:t>
            </a:r>
          </a:p>
          <a:p>
            <a:pPr lvl="1"/>
            <a:endParaRPr lang="en-US" dirty="0"/>
          </a:p>
        </p:txBody>
      </p:sp>
      <p:pic>
        <p:nvPicPr>
          <p:cNvPr id="5" name="Picture 2">
            <a:extLst>
              <a:ext uri="{FF2B5EF4-FFF2-40B4-BE49-F238E27FC236}">
                <a16:creationId xmlns:a16="http://schemas.microsoft.com/office/drawing/2014/main" id="{CB8D0A8D-85A8-4882-A14E-CB6BDC63E2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0111" y="5548360"/>
            <a:ext cx="2644775" cy="68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E4D05307-06AC-44C3-99BC-1BBC3D3B3D12}"/>
              </a:ext>
            </a:extLst>
          </p:cNvPr>
          <p:cNvCxnSpPr>
            <a:cxnSpLocks/>
          </p:cNvCxnSpPr>
          <p:nvPr/>
        </p:nvCxnSpPr>
        <p:spPr>
          <a:xfrm>
            <a:off x="1600200" y="1869440"/>
            <a:ext cx="899160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665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BADC7-141F-4494-AA0B-44266FFFA399}"/>
              </a:ext>
            </a:extLst>
          </p:cNvPr>
          <p:cNvSpPr>
            <a:spLocks noGrp="1"/>
          </p:cNvSpPr>
          <p:nvPr>
            <p:ph type="title" idx="4294967295"/>
          </p:nvPr>
        </p:nvSpPr>
        <p:spPr>
          <a:xfrm>
            <a:off x="1295400" y="619699"/>
            <a:ext cx="9601200" cy="1303337"/>
          </a:xfrm>
        </p:spPr>
        <p:txBody>
          <a:bodyPr>
            <a:normAutofit fontScale="90000"/>
          </a:bodyPr>
          <a:lstStyle/>
          <a:p>
            <a:r>
              <a:rPr lang="en-US" dirty="0"/>
              <a:t>Leveraging transparency for the public good</a:t>
            </a:r>
          </a:p>
        </p:txBody>
      </p:sp>
      <p:sp>
        <p:nvSpPr>
          <p:cNvPr id="3" name="Content Placeholder 2">
            <a:extLst>
              <a:ext uri="{FF2B5EF4-FFF2-40B4-BE49-F238E27FC236}">
                <a16:creationId xmlns:a16="http://schemas.microsoft.com/office/drawing/2014/main" id="{DA41795C-69F3-4A85-889C-9D55AA7E22B4}"/>
              </a:ext>
            </a:extLst>
          </p:cNvPr>
          <p:cNvSpPr>
            <a:spLocks noGrp="1"/>
          </p:cNvSpPr>
          <p:nvPr>
            <p:ph idx="4294967295"/>
          </p:nvPr>
        </p:nvSpPr>
        <p:spPr>
          <a:xfrm>
            <a:off x="953430" y="2271713"/>
            <a:ext cx="10285140" cy="3607330"/>
          </a:xfrm>
        </p:spPr>
        <p:txBody>
          <a:bodyPr>
            <a:normAutofit/>
          </a:bodyPr>
          <a:lstStyle/>
          <a:p>
            <a:pPr marL="0" indent="0">
              <a:buNone/>
            </a:pPr>
            <a:r>
              <a:rPr lang="en-US" dirty="0"/>
              <a:t>The SEAN COVID-19 Survey Archive seeks to create a one-stop shop for essential survey research into the pandemic.</a:t>
            </a:r>
          </a:p>
          <a:p>
            <a:r>
              <a:rPr lang="en-US" dirty="0"/>
              <a:t>An open-access, simple-to-use resource to search and retrieve individual survey questions and all related materials, where available – reports, data tables, datasets, scripted questionnaires, methodological disclosures and more.</a:t>
            </a:r>
          </a:p>
          <a:p>
            <a:r>
              <a:rPr lang="en-US" dirty="0"/>
              <a:t>The current collection, housed on our PARC knowledge management platform, includes more than 225 studies from more than 25 nations, including more than 75 datasets and more than 2,500 questions.</a:t>
            </a:r>
          </a:p>
          <a:p>
            <a:pPr marL="0" indent="0">
              <a:buNone/>
            </a:pPr>
            <a:endParaRPr lang="en-US" dirty="0"/>
          </a:p>
        </p:txBody>
      </p:sp>
      <p:pic>
        <p:nvPicPr>
          <p:cNvPr id="4" name="Picture 2">
            <a:extLst>
              <a:ext uri="{FF2B5EF4-FFF2-40B4-BE49-F238E27FC236}">
                <a16:creationId xmlns:a16="http://schemas.microsoft.com/office/drawing/2014/main" id="{0B37E346-41A7-4B38-8A2B-946BD071B6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0111" y="5548360"/>
            <a:ext cx="2644775" cy="68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3B44F2A6-3D0D-4B9C-B54D-23529ED0DC17}"/>
              </a:ext>
            </a:extLst>
          </p:cNvPr>
          <p:cNvCxnSpPr>
            <a:cxnSpLocks/>
          </p:cNvCxnSpPr>
          <p:nvPr/>
        </p:nvCxnSpPr>
        <p:spPr>
          <a:xfrm>
            <a:off x="1600200" y="1828739"/>
            <a:ext cx="899160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783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A42F0-77C0-42C7-B9D7-8FD868E1B278}"/>
              </a:ext>
            </a:extLst>
          </p:cNvPr>
          <p:cNvSpPr>
            <a:spLocks noGrp="1"/>
          </p:cNvSpPr>
          <p:nvPr>
            <p:ph type="title" idx="4294967295"/>
          </p:nvPr>
        </p:nvSpPr>
        <p:spPr>
          <a:xfrm>
            <a:off x="1097280" y="619699"/>
            <a:ext cx="9530080" cy="1132901"/>
          </a:xfrm>
        </p:spPr>
        <p:txBody>
          <a:bodyPr>
            <a:normAutofit/>
          </a:bodyPr>
          <a:lstStyle/>
          <a:p>
            <a:r>
              <a:rPr lang="en-US" dirty="0"/>
              <a:t>What’s in there?</a:t>
            </a:r>
          </a:p>
        </p:txBody>
      </p:sp>
      <p:sp>
        <p:nvSpPr>
          <p:cNvPr id="3" name="Content Placeholder 2">
            <a:extLst>
              <a:ext uri="{FF2B5EF4-FFF2-40B4-BE49-F238E27FC236}">
                <a16:creationId xmlns:a16="http://schemas.microsoft.com/office/drawing/2014/main" id="{290FB7E8-938D-4C33-ACB1-150D793D1567}"/>
              </a:ext>
            </a:extLst>
          </p:cNvPr>
          <p:cNvSpPr>
            <a:spLocks noGrp="1"/>
          </p:cNvSpPr>
          <p:nvPr>
            <p:ph idx="4294967295"/>
          </p:nvPr>
        </p:nvSpPr>
        <p:spPr>
          <a:xfrm>
            <a:off x="1112520" y="1976120"/>
            <a:ext cx="9966960" cy="4109720"/>
          </a:xfrm>
        </p:spPr>
        <p:txBody>
          <a:bodyPr>
            <a:normAutofit fontScale="92500" lnSpcReduction="10000"/>
          </a:bodyPr>
          <a:lstStyle/>
          <a:p>
            <a:pPr marL="0" indent="0">
              <a:buNone/>
            </a:pPr>
            <a:r>
              <a:rPr lang="en-US" dirty="0"/>
              <a:t>To support inference, we archive data collected via probability samples –those based on sampling frames that include all or nearly all members of the target population, sampled so that all units in the frame have a known, nonzero probability of selection. </a:t>
            </a:r>
          </a:p>
          <a:p>
            <a:pPr marL="0" indent="0">
              <a:buNone/>
            </a:pPr>
            <a:r>
              <a:rPr lang="en-US" dirty="0"/>
              <a:t>Per the Report of the Task Force on Online Panels of the American Association for Public Opinion Research (among other sources): </a:t>
            </a:r>
          </a:p>
          <a:p>
            <a:pPr lvl="0"/>
            <a:r>
              <a:rPr lang="en-US" dirty="0"/>
              <a:t>“Researchers should avoid nonprobability online panels when one of the research objectives is to accurately estimate population values.” </a:t>
            </a:r>
          </a:p>
          <a:p>
            <a:r>
              <a:rPr lang="en-US" dirty="0"/>
              <a:t>“There currently is no generally accepted theoretical basis from which to claim that survey results using samples from nonprobability online panels are projectable to the general population. Thus, claims of ‘representativeness’ should be avoided when using these sample sources.”</a:t>
            </a:r>
          </a:p>
          <a:p>
            <a:pPr marL="0" indent="0">
              <a:buNone/>
            </a:pPr>
            <a:endParaRPr lang="en-US" dirty="0"/>
          </a:p>
        </p:txBody>
      </p:sp>
      <p:pic>
        <p:nvPicPr>
          <p:cNvPr id="4" name="Picture 2">
            <a:extLst>
              <a:ext uri="{FF2B5EF4-FFF2-40B4-BE49-F238E27FC236}">
                <a16:creationId xmlns:a16="http://schemas.microsoft.com/office/drawing/2014/main" id="{702192E3-56D2-4140-80BA-C672B27434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0111" y="5548360"/>
            <a:ext cx="2644775" cy="68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DAEF2D6D-CF79-404B-8047-09034C879B40}"/>
              </a:ext>
            </a:extLst>
          </p:cNvPr>
          <p:cNvCxnSpPr>
            <a:cxnSpLocks/>
          </p:cNvCxnSpPr>
          <p:nvPr/>
        </p:nvCxnSpPr>
        <p:spPr>
          <a:xfrm>
            <a:off x="1600200" y="1737360"/>
            <a:ext cx="899160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115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D4135-BEAE-4EBB-9DF0-9110C705AA2F}"/>
              </a:ext>
            </a:extLst>
          </p:cNvPr>
          <p:cNvSpPr>
            <a:spLocks noGrp="1"/>
          </p:cNvSpPr>
          <p:nvPr>
            <p:ph type="title" idx="4294967295"/>
          </p:nvPr>
        </p:nvSpPr>
        <p:spPr>
          <a:xfrm>
            <a:off x="3454400" y="738843"/>
            <a:ext cx="5283200" cy="978197"/>
          </a:xfrm>
        </p:spPr>
        <p:txBody>
          <a:bodyPr>
            <a:normAutofit/>
          </a:bodyPr>
          <a:lstStyle/>
          <a:p>
            <a:r>
              <a:rPr lang="en-US" dirty="0"/>
              <a:t>Benefits</a:t>
            </a:r>
          </a:p>
        </p:txBody>
      </p:sp>
      <p:sp>
        <p:nvSpPr>
          <p:cNvPr id="3" name="Content Placeholder 2">
            <a:extLst>
              <a:ext uri="{FF2B5EF4-FFF2-40B4-BE49-F238E27FC236}">
                <a16:creationId xmlns:a16="http://schemas.microsoft.com/office/drawing/2014/main" id="{286EEDCC-FB51-47B8-8C16-9BD2B9495565}"/>
              </a:ext>
            </a:extLst>
          </p:cNvPr>
          <p:cNvSpPr>
            <a:spLocks noGrp="1"/>
          </p:cNvSpPr>
          <p:nvPr>
            <p:ph idx="4294967295"/>
          </p:nvPr>
        </p:nvSpPr>
        <p:spPr>
          <a:xfrm>
            <a:off x="1138511" y="2033769"/>
            <a:ext cx="10027329" cy="3919988"/>
          </a:xfrm>
        </p:spPr>
        <p:txBody>
          <a:bodyPr>
            <a:normAutofit fontScale="92500"/>
          </a:bodyPr>
          <a:lstStyle/>
          <a:p>
            <a:r>
              <a:rPr lang="en-US" dirty="0"/>
              <a:t>Users can quickly locate essential research on precise topics of interest, with all supporting materials a click away.</a:t>
            </a:r>
          </a:p>
          <a:p>
            <a:r>
              <a:rPr lang="en-US" dirty="0"/>
              <a:t>Policymakers can assess the latest data on the public’s policy preferences, responses to initiatives and personal experiences and calibrate next steps accordingly.</a:t>
            </a:r>
          </a:p>
          <a:p>
            <a:r>
              <a:rPr lang="en-US" dirty="0"/>
              <a:t>The research community can learn from the existing knowledge base as it’s developed, assess the strength of research claims and seek to replicate and extend key findings.</a:t>
            </a:r>
          </a:p>
          <a:p>
            <a:r>
              <a:rPr lang="en-US" dirty="0"/>
              <a:t>The media and the public can stay well-informed on the latest survey data.</a:t>
            </a:r>
          </a:p>
          <a:p>
            <a:r>
              <a:rPr lang="en-US" dirty="0"/>
              <a:t>The archive supports the historical record of these difficult times.</a:t>
            </a:r>
          </a:p>
        </p:txBody>
      </p:sp>
      <p:pic>
        <p:nvPicPr>
          <p:cNvPr id="4" name="Picture 2">
            <a:extLst>
              <a:ext uri="{FF2B5EF4-FFF2-40B4-BE49-F238E27FC236}">
                <a16:creationId xmlns:a16="http://schemas.microsoft.com/office/drawing/2014/main" id="{655F57D7-0B4A-4B0A-B90A-0407A3CC47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0111" y="5548360"/>
            <a:ext cx="2644775" cy="68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83C544A8-3A16-4EA0-A5A6-9F55AF599FA1}"/>
              </a:ext>
            </a:extLst>
          </p:cNvPr>
          <p:cNvCxnSpPr>
            <a:cxnSpLocks/>
          </p:cNvCxnSpPr>
          <p:nvPr/>
        </p:nvCxnSpPr>
        <p:spPr>
          <a:xfrm>
            <a:off x="1600200" y="1737360"/>
            <a:ext cx="899160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7352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40BCE-6855-4EB6-BB84-06729C418B33}"/>
              </a:ext>
            </a:extLst>
          </p:cNvPr>
          <p:cNvSpPr>
            <a:spLocks noGrp="1"/>
          </p:cNvSpPr>
          <p:nvPr>
            <p:ph type="title" idx="4294967295"/>
          </p:nvPr>
        </p:nvSpPr>
        <p:spPr>
          <a:xfrm>
            <a:off x="1386840" y="459423"/>
            <a:ext cx="9601200" cy="1303337"/>
          </a:xfrm>
        </p:spPr>
        <p:txBody>
          <a:bodyPr/>
          <a:lstStyle/>
          <a:p>
            <a:r>
              <a:rPr lang="en-US" dirty="0"/>
              <a:t>Creating the SEAN archive</a:t>
            </a:r>
          </a:p>
        </p:txBody>
      </p:sp>
      <p:sp>
        <p:nvSpPr>
          <p:cNvPr id="3" name="Content Placeholder 2">
            <a:extLst>
              <a:ext uri="{FF2B5EF4-FFF2-40B4-BE49-F238E27FC236}">
                <a16:creationId xmlns:a16="http://schemas.microsoft.com/office/drawing/2014/main" id="{89DE9577-D298-4B4A-B349-1A60762E96DE}"/>
              </a:ext>
            </a:extLst>
          </p:cNvPr>
          <p:cNvSpPr>
            <a:spLocks noGrp="1"/>
          </p:cNvSpPr>
          <p:nvPr>
            <p:ph idx="4294967295"/>
          </p:nvPr>
        </p:nvSpPr>
        <p:spPr>
          <a:xfrm>
            <a:off x="1143000" y="2052738"/>
            <a:ext cx="4118684" cy="3399778"/>
          </a:xfrm>
        </p:spPr>
        <p:txBody>
          <a:bodyPr>
            <a:normAutofit/>
          </a:bodyPr>
          <a:lstStyle/>
          <a:p>
            <a:r>
              <a:rPr lang="en-US" dirty="0"/>
              <a:t>Will survey producers and sponsors set aside their competitive interests in the spirit of contributing to a shared knowledge base?</a:t>
            </a:r>
          </a:p>
          <a:p>
            <a:r>
              <a:rPr lang="en-US" dirty="0"/>
              <a:t>Resoundingly, yes. Full contributors – including datasets – include:</a:t>
            </a:r>
          </a:p>
        </p:txBody>
      </p:sp>
      <p:pic>
        <p:nvPicPr>
          <p:cNvPr id="4" name="Picture 2">
            <a:extLst>
              <a:ext uri="{FF2B5EF4-FFF2-40B4-BE49-F238E27FC236}">
                <a16:creationId xmlns:a16="http://schemas.microsoft.com/office/drawing/2014/main" id="{13595DF8-BC50-4CE5-A5EF-ACD75E7842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0111" y="5548360"/>
            <a:ext cx="2644775" cy="68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51581CDE-0ABF-49E3-8982-6885354A234E}"/>
              </a:ext>
            </a:extLst>
          </p:cNvPr>
          <p:cNvCxnSpPr/>
          <p:nvPr/>
        </p:nvCxnSpPr>
        <p:spPr>
          <a:xfrm>
            <a:off x="1261110" y="1543685"/>
            <a:ext cx="9423400" cy="0"/>
          </a:xfrm>
          <a:prstGeom prst="line">
            <a:avLst/>
          </a:prstGeom>
          <a:ln w="15875"/>
        </p:spPr>
        <p:style>
          <a:lnRef idx="1">
            <a:schemeClr val="accent1"/>
          </a:lnRef>
          <a:fillRef idx="0">
            <a:schemeClr val="accent1"/>
          </a:fillRef>
          <a:effectRef idx="0">
            <a:schemeClr val="accent1"/>
          </a:effectRef>
          <a:fontRef idx="minor">
            <a:schemeClr val="tx1"/>
          </a:fontRef>
        </p:style>
      </p:cxnSp>
      <p:graphicFrame>
        <p:nvGraphicFramePr>
          <p:cNvPr id="6" name="Table 5">
            <a:extLst>
              <a:ext uri="{FF2B5EF4-FFF2-40B4-BE49-F238E27FC236}">
                <a16:creationId xmlns:a16="http://schemas.microsoft.com/office/drawing/2014/main" id="{C8605EAD-96F6-4D4C-9D71-BCB0B6B11F16}"/>
              </a:ext>
            </a:extLst>
          </p:cNvPr>
          <p:cNvGraphicFramePr>
            <a:graphicFrameLocks noGrp="1"/>
          </p:cNvGraphicFramePr>
          <p:nvPr>
            <p:extLst>
              <p:ext uri="{D42A27DB-BD31-4B8C-83A1-F6EECF244321}">
                <p14:modId xmlns:p14="http://schemas.microsoft.com/office/powerpoint/2010/main" val="930525852"/>
              </p:ext>
            </p:extLst>
          </p:nvPr>
        </p:nvGraphicFramePr>
        <p:xfrm>
          <a:off x="5261684" y="1729111"/>
          <a:ext cx="6044491" cy="3852898"/>
        </p:xfrm>
        <a:graphic>
          <a:graphicData uri="http://schemas.openxmlformats.org/drawingml/2006/table">
            <a:tbl>
              <a:tblPr>
                <a:tableStyleId>{5C22544A-7EE6-4342-B048-85BDC9FD1C3A}</a:tableStyleId>
              </a:tblPr>
              <a:tblGrid>
                <a:gridCol w="3176128">
                  <a:extLst>
                    <a:ext uri="{9D8B030D-6E8A-4147-A177-3AD203B41FA5}">
                      <a16:colId xmlns:a16="http://schemas.microsoft.com/office/drawing/2014/main" val="2747189063"/>
                    </a:ext>
                  </a:extLst>
                </a:gridCol>
                <a:gridCol w="2868363">
                  <a:extLst>
                    <a:ext uri="{9D8B030D-6E8A-4147-A177-3AD203B41FA5}">
                      <a16:colId xmlns:a16="http://schemas.microsoft.com/office/drawing/2014/main" val="2977946789"/>
                    </a:ext>
                  </a:extLst>
                </a:gridCol>
              </a:tblGrid>
              <a:tr h="275207">
                <a:tc>
                  <a:txBody>
                    <a:bodyPr/>
                    <a:lstStyle/>
                    <a:p>
                      <a:pPr algn="l" fontAlgn="b"/>
                      <a:r>
                        <a:rPr lang="en-US" sz="1600" u="none" strike="noStrike" dirty="0">
                          <a:effectLst/>
                        </a:rPr>
                        <a:t> The Associated Press-NORC</a:t>
                      </a:r>
                      <a:endParaRPr lang="en-US" sz="1600" b="0" i="0" u="none" strike="noStrike" dirty="0">
                        <a:solidFill>
                          <a:srgbClr val="262626"/>
                        </a:solidFill>
                        <a:effectLst/>
                        <a:latin typeface="Garamond" panose="02020404030301010803" pitchFamily="18" charset="0"/>
                      </a:endParaRPr>
                    </a:p>
                  </a:txBody>
                  <a:tcPr marL="6771" marR="6771" marT="67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rPr>
                        <a:t> Marist College</a:t>
                      </a:r>
                      <a:endParaRPr lang="en-US" sz="1600" b="0" i="0" u="none" strike="noStrike" dirty="0">
                        <a:solidFill>
                          <a:srgbClr val="000000"/>
                        </a:solidFill>
                        <a:effectLst/>
                        <a:latin typeface="Garamond" panose="02020404030301010803" pitchFamily="18" charset="0"/>
                      </a:endParaRPr>
                    </a:p>
                  </a:txBody>
                  <a:tcPr marL="6771" marR="6771" marT="67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0637645"/>
                  </a:ext>
                </a:extLst>
              </a:tr>
              <a:tr h="275207">
                <a:tc>
                  <a:txBody>
                    <a:bodyPr/>
                    <a:lstStyle/>
                    <a:p>
                      <a:pPr algn="l" fontAlgn="b"/>
                      <a:r>
                        <a:rPr lang="en-US" sz="1600" u="none" strike="noStrike">
                          <a:effectLst/>
                        </a:rPr>
                        <a:t> Axios</a:t>
                      </a:r>
                      <a:endParaRPr lang="en-US" sz="1600" b="0" i="0" u="none" strike="noStrike">
                        <a:solidFill>
                          <a:srgbClr val="000000"/>
                        </a:solidFill>
                        <a:effectLst/>
                        <a:latin typeface="Garamond" panose="02020404030301010803" pitchFamily="18" charset="0"/>
                      </a:endParaRPr>
                    </a:p>
                  </a:txBody>
                  <a:tcPr marL="6771" marR="6771" marT="67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rPr>
                        <a:t> Marquette Law School</a:t>
                      </a:r>
                      <a:endParaRPr lang="en-US" sz="1600" b="0" i="0" u="none" strike="noStrike" dirty="0">
                        <a:solidFill>
                          <a:srgbClr val="000000"/>
                        </a:solidFill>
                        <a:effectLst/>
                        <a:latin typeface="Garamond" panose="02020404030301010803" pitchFamily="18" charset="0"/>
                      </a:endParaRPr>
                    </a:p>
                  </a:txBody>
                  <a:tcPr marL="6771" marR="6771" marT="67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3199554"/>
                  </a:ext>
                </a:extLst>
              </a:tr>
              <a:tr h="275207">
                <a:tc>
                  <a:txBody>
                    <a:bodyPr/>
                    <a:lstStyle/>
                    <a:p>
                      <a:pPr algn="l" fontAlgn="b"/>
                      <a:r>
                        <a:rPr lang="en-US" sz="1600" u="none" strike="noStrike">
                          <a:effectLst/>
                        </a:rPr>
                        <a:t> Central Force (Malaysia)</a:t>
                      </a:r>
                      <a:endParaRPr lang="en-US" sz="1600" b="0" i="0" u="none" strike="noStrike">
                        <a:solidFill>
                          <a:srgbClr val="000000"/>
                        </a:solidFill>
                        <a:effectLst/>
                        <a:latin typeface="Garamond" panose="02020404030301010803" pitchFamily="18" charset="0"/>
                      </a:endParaRPr>
                    </a:p>
                  </a:txBody>
                  <a:tcPr marL="6771" marR="6771" marT="67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a:effectLst/>
                        </a:rPr>
                        <a:t> Monmouth University</a:t>
                      </a:r>
                      <a:endParaRPr lang="en-US" sz="1600" b="0" i="0" u="none" strike="noStrike">
                        <a:solidFill>
                          <a:srgbClr val="000000"/>
                        </a:solidFill>
                        <a:effectLst/>
                        <a:latin typeface="Garamond" panose="02020404030301010803" pitchFamily="18" charset="0"/>
                      </a:endParaRPr>
                    </a:p>
                  </a:txBody>
                  <a:tcPr marL="6771" marR="6771" marT="67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8108504"/>
                  </a:ext>
                </a:extLst>
              </a:tr>
              <a:tr h="275207">
                <a:tc>
                  <a:txBody>
                    <a:bodyPr/>
                    <a:lstStyle/>
                    <a:p>
                      <a:pPr algn="l" fontAlgn="b"/>
                      <a:r>
                        <a:rPr lang="en-US" sz="1600" u="none" strike="noStrike">
                          <a:effectLst/>
                        </a:rPr>
                        <a:t> CNN</a:t>
                      </a:r>
                      <a:endParaRPr lang="en-US" sz="1600" b="0" i="0" u="none" strike="noStrike">
                        <a:solidFill>
                          <a:srgbClr val="000000"/>
                        </a:solidFill>
                        <a:effectLst/>
                        <a:latin typeface="Garamond" panose="02020404030301010803" pitchFamily="18" charset="0"/>
                      </a:endParaRPr>
                    </a:p>
                  </a:txBody>
                  <a:tcPr marL="6771" marR="6771" marT="67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a:effectLst/>
                        </a:rPr>
                        <a:t> NBC News</a:t>
                      </a:r>
                      <a:endParaRPr lang="en-US" sz="1600" b="0" i="0" u="none" strike="noStrike">
                        <a:solidFill>
                          <a:srgbClr val="000000"/>
                        </a:solidFill>
                        <a:effectLst/>
                        <a:latin typeface="Garamond" panose="02020404030301010803" pitchFamily="18" charset="0"/>
                      </a:endParaRPr>
                    </a:p>
                  </a:txBody>
                  <a:tcPr marL="6771" marR="6771" marT="67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2508866"/>
                  </a:ext>
                </a:extLst>
              </a:tr>
              <a:tr h="275207">
                <a:tc>
                  <a:txBody>
                    <a:bodyPr/>
                    <a:lstStyle/>
                    <a:p>
                      <a:pPr algn="l" fontAlgn="b"/>
                      <a:r>
                        <a:rPr lang="en-US" sz="1600" u="none" strike="noStrike" dirty="0">
                          <a:effectLst/>
                        </a:rPr>
                        <a:t> COVID Impact</a:t>
                      </a:r>
                      <a:endParaRPr lang="en-US" sz="1600" b="0" i="0" u="none" strike="noStrike" dirty="0">
                        <a:solidFill>
                          <a:srgbClr val="000000"/>
                        </a:solidFill>
                        <a:effectLst/>
                        <a:latin typeface="Garamond" panose="02020404030301010803" pitchFamily="18" charset="0"/>
                      </a:endParaRPr>
                    </a:p>
                  </a:txBody>
                  <a:tcPr marL="6771" marR="6771" marT="67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rPr>
                        <a:t> NPR</a:t>
                      </a:r>
                      <a:endParaRPr lang="en-US" sz="1600" b="0" i="0" u="none" strike="noStrike" dirty="0">
                        <a:solidFill>
                          <a:srgbClr val="000000"/>
                        </a:solidFill>
                        <a:effectLst/>
                        <a:latin typeface="Garamond" panose="02020404030301010803" pitchFamily="18" charset="0"/>
                      </a:endParaRPr>
                    </a:p>
                  </a:txBody>
                  <a:tcPr marL="6771" marR="6771" marT="67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7265599"/>
                  </a:ext>
                </a:extLst>
              </a:tr>
              <a:tr h="275207">
                <a:tc>
                  <a:txBody>
                    <a:bodyPr/>
                    <a:lstStyle/>
                    <a:p>
                      <a:pPr algn="l" fontAlgn="b"/>
                      <a:r>
                        <a:rPr lang="en-US" sz="1600" u="none" strike="noStrike" dirty="0">
                          <a:effectLst/>
                        </a:rPr>
                        <a:t> Federal Reserve Bank of New York</a:t>
                      </a:r>
                      <a:endParaRPr lang="en-US" sz="1600" b="0" i="0" u="none" strike="noStrike" dirty="0">
                        <a:solidFill>
                          <a:srgbClr val="000000"/>
                        </a:solidFill>
                        <a:effectLst/>
                        <a:latin typeface="Garamond" panose="02020404030301010803" pitchFamily="18" charset="0"/>
                      </a:endParaRPr>
                    </a:p>
                  </a:txBody>
                  <a:tcPr marL="6771" marR="6771" marT="67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rPr>
                        <a:t> PBS</a:t>
                      </a:r>
                      <a:endParaRPr lang="en-US" sz="1600" b="0" i="0" u="none" strike="noStrike" dirty="0">
                        <a:solidFill>
                          <a:srgbClr val="000000"/>
                        </a:solidFill>
                        <a:effectLst/>
                        <a:latin typeface="Garamond" panose="02020404030301010803" pitchFamily="18" charset="0"/>
                      </a:endParaRPr>
                    </a:p>
                  </a:txBody>
                  <a:tcPr marL="6771" marR="6771" marT="67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0139622"/>
                  </a:ext>
                </a:extLst>
              </a:tr>
              <a:tr h="275207">
                <a:tc>
                  <a:txBody>
                    <a:bodyPr/>
                    <a:lstStyle/>
                    <a:p>
                      <a:pPr algn="l" fontAlgn="b"/>
                      <a:r>
                        <a:rPr lang="en-US" sz="1600" u="none" strike="noStrike">
                          <a:effectLst/>
                        </a:rPr>
                        <a:t> FiveThirtyEight</a:t>
                      </a:r>
                      <a:endParaRPr lang="en-US" sz="1600" b="0" i="0" u="none" strike="noStrike">
                        <a:solidFill>
                          <a:srgbClr val="000000"/>
                        </a:solidFill>
                        <a:effectLst/>
                        <a:latin typeface="Garamond" panose="02020404030301010803" pitchFamily="18" charset="0"/>
                      </a:endParaRPr>
                    </a:p>
                  </a:txBody>
                  <a:tcPr marL="6771" marR="6771" marT="67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a:effectLst/>
                        </a:rPr>
                        <a:t> Pew Research Center</a:t>
                      </a:r>
                      <a:endParaRPr lang="en-US" sz="1600" b="0" i="0" u="none" strike="noStrike">
                        <a:solidFill>
                          <a:srgbClr val="000000"/>
                        </a:solidFill>
                        <a:effectLst/>
                        <a:latin typeface="Garamond" panose="02020404030301010803" pitchFamily="18" charset="0"/>
                      </a:endParaRPr>
                    </a:p>
                  </a:txBody>
                  <a:tcPr marL="6771" marR="6771" marT="67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5607394"/>
                  </a:ext>
                </a:extLst>
              </a:tr>
              <a:tr h="275207">
                <a:tc>
                  <a:txBody>
                    <a:bodyPr/>
                    <a:lstStyle/>
                    <a:p>
                      <a:pPr algn="l" fontAlgn="b"/>
                      <a:r>
                        <a:rPr lang="en-US" sz="1600" u="none" strike="noStrike">
                          <a:effectLst/>
                        </a:rPr>
                        <a:t> Fox News</a:t>
                      </a:r>
                      <a:endParaRPr lang="en-US" sz="1600" b="0" i="0" u="none" strike="noStrike">
                        <a:solidFill>
                          <a:srgbClr val="000000"/>
                        </a:solidFill>
                        <a:effectLst/>
                        <a:latin typeface="Garamond" panose="02020404030301010803" pitchFamily="18" charset="0"/>
                      </a:endParaRPr>
                    </a:p>
                  </a:txBody>
                  <a:tcPr marL="6771" marR="6771" marT="67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rPr>
                        <a:t> Siena College</a:t>
                      </a:r>
                      <a:endParaRPr lang="en-US" sz="1600" b="0" i="0" u="none" strike="noStrike" dirty="0">
                        <a:solidFill>
                          <a:srgbClr val="000000"/>
                        </a:solidFill>
                        <a:effectLst/>
                        <a:latin typeface="Garamond" panose="02020404030301010803" pitchFamily="18" charset="0"/>
                      </a:endParaRPr>
                    </a:p>
                  </a:txBody>
                  <a:tcPr marL="6771" marR="6771" marT="67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2978339"/>
                  </a:ext>
                </a:extLst>
              </a:tr>
              <a:tr h="275207">
                <a:tc>
                  <a:txBody>
                    <a:bodyPr/>
                    <a:lstStyle/>
                    <a:p>
                      <a:pPr algn="l" fontAlgn="b"/>
                      <a:r>
                        <a:rPr lang="en-US" sz="1600" u="none" strike="noStrike">
                          <a:effectLst/>
                        </a:rPr>
                        <a:t> Grinnell College</a:t>
                      </a:r>
                      <a:endParaRPr lang="en-US" sz="1600" b="0" i="0" u="none" strike="noStrike">
                        <a:solidFill>
                          <a:srgbClr val="000000"/>
                        </a:solidFill>
                        <a:effectLst/>
                        <a:latin typeface="Garamond" panose="02020404030301010803" pitchFamily="18" charset="0"/>
                      </a:endParaRPr>
                    </a:p>
                  </a:txBody>
                  <a:tcPr marL="6771" marR="6771" marT="67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rPr>
                        <a:t> SSRS</a:t>
                      </a:r>
                      <a:endParaRPr lang="en-US" sz="1600" b="0" i="0" u="none" strike="noStrike" dirty="0">
                        <a:solidFill>
                          <a:srgbClr val="000000"/>
                        </a:solidFill>
                        <a:effectLst/>
                        <a:latin typeface="Garamond" panose="02020404030301010803" pitchFamily="18" charset="0"/>
                      </a:endParaRPr>
                    </a:p>
                  </a:txBody>
                  <a:tcPr marL="6771" marR="6771" marT="67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2067495"/>
                  </a:ext>
                </a:extLst>
              </a:tr>
              <a:tr h="275207">
                <a:tc>
                  <a:txBody>
                    <a:bodyPr/>
                    <a:lstStyle/>
                    <a:p>
                      <a:pPr algn="l" fontAlgn="b"/>
                      <a:r>
                        <a:rPr lang="en-US" sz="1600" u="none" strike="noStrike">
                          <a:effectLst/>
                        </a:rPr>
                        <a:t> Info Sapiens (Ukraine)</a:t>
                      </a:r>
                      <a:endParaRPr lang="en-US" sz="1600" b="0" i="0" u="none" strike="noStrike">
                        <a:solidFill>
                          <a:srgbClr val="000000"/>
                        </a:solidFill>
                        <a:effectLst/>
                        <a:latin typeface="Garamond" panose="02020404030301010803" pitchFamily="18" charset="0"/>
                      </a:endParaRPr>
                    </a:p>
                  </a:txBody>
                  <a:tcPr marL="6771" marR="6771" marT="67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a:effectLst/>
                        </a:rPr>
                        <a:t> The Wall Street Journal</a:t>
                      </a:r>
                      <a:endParaRPr lang="en-US" sz="1600" b="0" i="0" u="none" strike="noStrike">
                        <a:solidFill>
                          <a:srgbClr val="000000"/>
                        </a:solidFill>
                        <a:effectLst/>
                        <a:latin typeface="Garamond" panose="02020404030301010803" pitchFamily="18" charset="0"/>
                      </a:endParaRPr>
                    </a:p>
                  </a:txBody>
                  <a:tcPr marL="6771" marR="6771" marT="67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9457519"/>
                  </a:ext>
                </a:extLst>
              </a:tr>
              <a:tr h="275207">
                <a:tc>
                  <a:txBody>
                    <a:bodyPr/>
                    <a:lstStyle/>
                    <a:p>
                      <a:pPr algn="l" fontAlgn="b"/>
                      <a:r>
                        <a:rPr lang="en-US" sz="1600" u="none" strike="noStrike">
                          <a:effectLst/>
                        </a:rPr>
                        <a:t> Infosearch (Thailand)</a:t>
                      </a:r>
                      <a:endParaRPr lang="en-US" sz="1600" b="0" i="0" u="none" strike="noStrike">
                        <a:solidFill>
                          <a:srgbClr val="000000"/>
                        </a:solidFill>
                        <a:effectLst/>
                        <a:latin typeface="Garamond" panose="02020404030301010803" pitchFamily="18" charset="0"/>
                      </a:endParaRPr>
                    </a:p>
                  </a:txBody>
                  <a:tcPr marL="6771" marR="6771" marT="67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rPr>
                        <a:t> The Washington Post</a:t>
                      </a:r>
                      <a:endParaRPr lang="en-US" sz="1600" b="0" i="0" u="none" strike="noStrike" dirty="0">
                        <a:solidFill>
                          <a:srgbClr val="000000"/>
                        </a:solidFill>
                        <a:effectLst/>
                        <a:latin typeface="Garamond" panose="02020404030301010803" pitchFamily="18" charset="0"/>
                      </a:endParaRPr>
                    </a:p>
                  </a:txBody>
                  <a:tcPr marL="6771" marR="6771" marT="67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8068234"/>
                  </a:ext>
                </a:extLst>
              </a:tr>
              <a:tr h="275207">
                <a:tc>
                  <a:txBody>
                    <a:bodyPr/>
                    <a:lstStyle/>
                    <a:p>
                      <a:pPr algn="l" fontAlgn="b"/>
                      <a:r>
                        <a:rPr lang="en-US" sz="1600" u="none" strike="noStrike">
                          <a:effectLst/>
                        </a:rPr>
                        <a:t> Ipsos</a:t>
                      </a:r>
                      <a:endParaRPr lang="en-US" sz="1600" b="0" i="0" u="none" strike="noStrike">
                        <a:solidFill>
                          <a:srgbClr val="000000"/>
                        </a:solidFill>
                        <a:effectLst/>
                        <a:latin typeface="Garamond" panose="02020404030301010803" pitchFamily="18" charset="0"/>
                      </a:endParaRPr>
                    </a:p>
                  </a:txBody>
                  <a:tcPr marL="6771" marR="6771" marT="67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rPr>
                        <a:t> University of Maryland</a:t>
                      </a:r>
                      <a:endParaRPr lang="en-US" sz="1600" b="0" i="0" u="none" strike="noStrike" dirty="0">
                        <a:solidFill>
                          <a:srgbClr val="000000"/>
                        </a:solidFill>
                        <a:effectLst/>
                        <a:latin typeface="Garamond" panose="02020404030301010803" pitchFamily="18" charset="0"/>
                      </a:endParaRPr>
                    </a:p>
                  </a:txBody>
                  <a:tcPr marL="6771" marR="6771" marT="67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1886437"/>
                  </a:ext>
                </a:extLst>
              </a:tr>
              <a:tr h="275207">
                <a:tc>
                  <a:txBody>
                    <a:bodyPr/>
                    <a:lstStyle/>
                    <a:p>
                      <a:pPr algn="l" fontAlgn="b"/>
                      <a:r>
                        <a:rPr lang="en-US" sz="1600" u="none" strike="noStrike">
                          <a:effectLst/>
                        </a:rPr>
                        <a:t> Kaiser Family Foundation</a:t>
                      </a:r>
                      <a:endParaRPr lang="en-US" sz="1600" b="0" i="0" u="none" strike="noStrike">
                        <a:solidFill>
                          <a:srgbClr val="000000"/>
                        </a:solidFill>
                        <a:effectLst/>
                        <a:latin typeface="Garamond" panose="02020404030301010803" pitchFamily="18" charset="0"/>
                      </a:endParaRPr>
                    </a:p>
                  </a:txBody>
                  <a:tcPr marL="6771" marR="6771" marT="67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a:effectLst/>
                        </a:rPr>
                        <a:t> University of Southern California</a:t>
                      </a:r>
                      <a:endParaRPr lang="en-US" sz="1600" b="0" i="0" u="none" strike="noStrike">
                        <a:solidFill>
                          <a:srgbClr val="000000"/>
                        </a:solidFill>
                        <a:effectLst/>
                        <a:latin typeface="Garamond" panose="02020404030301010803" pitchFamily="18" charset="0"/>
                      </a:endParaRPr>
                    </a:p>
                  </a:txBody>
                  <a:tcPr marL="6771" marR="6771" marT="67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0365635"/>
                  </a:ext>
                </a:extLst>
              </a:tr>
              <a:tr h="275207">
                <a:tc>
                  <a:txBody>
                    <a:bodyPr/>
                    <a:lstStyle/>
                    <a:p>
                      <a:pPr algn="l" fontAlgn="b"/>
                      <a:r>
                        <a:rPr lang="en-US" sz="1600" u="none" strike="noStrike" dirty="0">
                          <a:effectLst/>
                        </a:rPr>
                        <a:t> M-Vector (Kyrgyzstan)</a:t>
                      </a:r>
                      <a:endParaRPr lang="en-US" sz="1600" b="0" i="0" u="none" strike="noStrike" dirty="0">
                        <a:solidFill>
                          <a:srgbClr val="000000"/>
                        </a:solidFill>
                        <a:effectLst/>
                        <a:latin typeface="Garamond" panose="02020404030301010803" pitchFamily="18" charset="0"/>
                      </a:endParaRPr>
                    </a:p>
                  </a:txBody>
                  <a:tcPr marL="6771" marR="6771" marT="67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u="none" strike="noStrike" dirty="0">
                          <a:effectLst/>
                        </a:rPr>
                        <a:t> VCIOM (Russia)</a:t>
                      </a:r>
                      <a:endParaRPr lang="en-US" sz="1600" b="0" i="0" u="none" strike="noStrike" dirty="0">
                        <a:solidFill>
                          <a:srgbClr val="000000"/>
                        </a:solidFill>
                        <a:effectLst/>
                        <a:latin typeface="Garamond" panose="02020404030301010803" pitchFamily="18" charset="0"/>
                      </a:endParaRPr>
                    </a:p>
                  </a:txBody>
                  <a:tcPr marL="6771" marR="6771" marT="67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3641158"/>
                  </a:ext>
                </a:extLst>
              </a:tr>
            </a:tbl>
          </a:graphicData>
        </a:graphic>
      </p:graphicFrame>
    </p:spTree>
    <p:extLst>
      <p:ext uri="{BB962C8B-B14F-4D97-AF65-F5344CB8AC3E}">
        <p14:creationId xmlns:p14="http://schemas.microsoft.com/office/powerpoint/2010/main" val="2462826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22AB2D-BBC5-44B7-9A75-E90A895CADA1}"/>
              </a:ext>
            </a:extLst>
          </p:cNvPr>
          <p:cNvSpPr txBox="1"/>
          <p:nvPr/>
        </p:nvSpPr>
        <p:spPr>
          <a:xfrm>
            <a:off x="1188720" y="828812"/>
            <a:ext cx="7104506" cy="400110"/>
          </a:xfrm>
          <a:prstGeom prst="rect">
            <a:avLst/>
          </a:prstGeom>
          <a:noFill/>
        </p:spPr>
        <p:txBody>
          <a:bodyPr wrap="square" rtlCol="0">
            <a:spAutoFit/>
          </a:bodyPr>
          <a:lstStyle/>
          <a:p>
            <a:r>
              <a:rPr lang="en-US" sz="2000" dirty="0"/>
              <a:t>Additional contributors:</a:t>
            </a:r>
          </a:p>
        </p:txBody>
      </p:sp>
      <p:graphicFrame>
        <p:nvGraphicFramePr>
          <p:cNvPr id="3" name="Table 2">
            <a:extLst>
              <a:ext uri="{FF2B5EF4-FFF2-40B4-BE49-F238E27FC236}">
                <a16:creationId xmlns:a16="http://schemas.microsoft.com/office/drawing/2014/main" id="{5F995D17-E6AB-4C49-B298-933721D1E5FD}"/>
              </a:ext>
            </a:extLst>
          </p:cNvPr>
          <p:cNvGraphicFramePr>
            <a:graphicFrameLocks noGrp="1"/>
          </p:cNvGraphicFramePr>
          <p:nvPr>
            <p:extLst>
              <p:ext uri="{D42A27DB-BD31-4B8C-83A1-F6EECF244321}">
                <p14:modId xmlns:p14="http://schemas.microsoft.com/office/powerpoint/2010/main" val="1446700713"/>
              </p:ext>
            </p:extLst>
          </p:nvPr>
        </p:nvGraphicFramePr>
        <p:xfrm>
          <a:off x="1188720" y="1404648"/>
          <a:ext cx="9993630" cy="4254472"/>
        </p:xfrm>
        <a:graphic>
          <a:graphicData uri="http://schemas.openxmlformats.org/drawingml/2006/table">
            <a:tbl>
              <a:tblPr>
                <a:tableStyleId>{5C22544A-7EE6-4342-B048-85BDC9FD1C3A}</a:tableStyleId>
              </a:tblPr>
              <a:tblGrid>
                <a:gridCol w="3589262">
                  <a:extLst>
                    <a:ext uri="{9D8B030D-6E8A-4147-A177-3AD203B41FA5}">
                      <a16:colId xmlns:a16="http://schemas.microsoft.com/office/drawing/2014/main" val="807948902"/>
                    </a:ext>
                  </a:extLst>
                </a:gridCol>
                <a:gridCol w="3202184">
                  <a:extLst>
                    <a:ext uri="{9D8B030D-6E8A-4147-A177-3AD203B41FA5}">
                      <a16:colId xmlns:a16="http://schemas.microsoft.com/office/drawing/2014/main" val="2995938019"/>
                    </a:ext>
                  </a:extLst>
                </a:gridCol>
                <a:gridCol w="3202184">
                  <a:extLst>
                    <a:ext uri="{9D8B030D-6E8A-4147-A177-3AD203B41FA5}">
                      <a16:colId xmlns:a16="http://schemas.microsoft.com/office/drawing/2014/main" val="1287690857"/>
                    </a:ext>
                  </a:extLst>
                </a:gridCol>
              </a:tblGrid>
              <a:tr h="220083">
                <a:tc>
                  <a:txBody>
                    <a:bodyPr/>
                    <a:lstStyle/>
                    <a:p>
                      <a:pPr algn="l" rtl="0" fontAlgn="ctr"/>
                      <a:r>
                        <a:rPr lang="en-US" sz="1400" u="none" strike="noStrike" dirty="0">
                          <a:effectLst/>
                          <a:latin typeface="+mn-lt"/>
                        </a:rPr>
                        <a:t> ARD (Germany)</a:t>
                      </a:r>
                      <a:endParaRPr lang="en-US" sz="1400" b="0" i="0" u="none" strike="noStrike" dirty="0">
                        <a:solidFill>
                          <a:srgbClr val="000000"/>
                        </a:solidFill>
                        <a:effectLst/>
                        <a:latin typeface="+mn-lt"/>
                      </a:endParaRPr>
                    </a:p>
                  </a:txBody>
                  <a:tcPr marL="5821" marR="5821" marT="5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400" u="none" strike="noStrike" dirty="0">
                          <a:effectLst/>
                          <a:latin typeface="+mn-lt"/>
                        </a:rPr>
                        <a:t> Fordham University</a:t>
                      </a:r>
                      <a:endParaRPr lang="en-US" sz="1400" b="0" i="0" u="none" strike="noStrike" dirty="0">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400" u="none" strike="noStrike">
                          <a:effectLst/>
                          <a:latin typeface="+mn-lt"/>
                        </a:rPr>
                        <a:t> Public Policy Institute of California</a:t>
                      </a:r>
                      <a:endParaRPr lang="en-US" sz="1400" b="0" i="0" u="none" strike="noStrike">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6550618"/>
                  </a:ext>
                </a:extLst>
              </a:tr>
              <a:tr h="220083">
                <a:tc>
                  <a:txBody>
                    <a:bodyPr/>
                    <a:lstStyle/>
                    <a:p>
                      <a:pPr algn="l" fontAlgn="b"/>
                      <a:r>
                        <a:rPr lang="en-US" sz="1400" u="none" strike="noStrike">
                          <a:effectLst/>
                          <a:latin typeface="+mn-lt"/>
                        </a:rPr>
                        <a:t> Asahi Shimbun (Japan)</a:t>
                      </a:r>
                      <a:endParaRPr lang="en-US" sz="1400" b="0" i="0" u="none" strike="noStrike">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400" u="none" strike="noStrike" dirty="0">
                          <a:effectLst/>
                          <a:latin typeface="+mn-lt"/>
                        </a:rPr>
                        <a:t> FSB Communications (Brazil)</a:t>
                      </a:r>
                      <a:endParaRPr lang="en-US" sz="1400" b="0" i="0" u="none" strike="noStrike" dirty="0">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400" u="none" strike="noStrike">
                          <a:effectLst/>
                          <a:latin typeface="+mn-lt"/>
                        </a:rPr>
                        <a:t> Pulse Market Research (Cyprus)</a:t>
                      </a:r>
                      <a:endParaRPr lang="en-US" sz="1400" b="0" i="0" u="none" strike="noStrike">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3837746"/>
                  </a:ext>
                </a:extLst>
              </a:tr>
              <a:tr h="220083">
                <a:tc>
                  <a:txBody>
                    <a:bodyPr/>
                    <a:lstStyle/>
                    <a:p>
                      <a:pPr algn="l" fontAlgn="b"/>
                      <a:r>
                        <a:rPr lang="en-US" sz="1400" u="none" strike="noStrike">
                          <a:effectLst/>
                          <a:latin typeface="+mn-lt"/>
                        </a:rPr>
                        <a:t> Australian National University</a:t>
                      </a:r>
                      <a:endParaRPr lang="en-US" sz="1400" b="0" i="0" u="none" strike="noStrike">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400" u="none" strike="noStrike">
                          <a:effectLst/>
                          <a:latin typeface="+mn-lt"/>
                        </a:rPr>
                        <a:t> Gallup International Bulgaria</a:t>
                      </a:r>
                      <a:endParaRPr lang="en-US" sz="1400" b="0" i="0" u="none" strike="noStrike">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400" u="none" strike="noStrike">
                          <a:effectLst/>
                          <a:latin typeface="+mn-lt"/>
                        </a:rPr>
                        <a:t> Pulse Research and Consulting (Greece)</a:t>
                      </a:r>
                      <a:endParaRPr lang="en-US" sz="1400" b="0" i="0" u="none" strike="noStrike">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784135"/>
                  </a:ext>
                </a:extLst>
              </a:tr>
              <a:tr h="220083">
                <a:tc>
                  <a:txBody>
                    <a:bodyPr/>
                    <a:lstStyle/>
                    <a:p>
                      <a:pPr algn="l" fontAlgn="b"/>
                      <a:r>
                        <a:rPr lang="en-US" sz="1400" u="none" strike="noStrike">
                          <a:effectLst/>
                          <a:latin typeface="+mn-lt"/>
                        </a:rPr>
                        <a:t> BISAM (Kazakhstan)</a:t>
                      </a:r>
                      <a:endParaRPr lang="en-US" sz="1400" b="0" i="0" u="none" strike="noStrike">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400" u="none" strike="noStrike">
                          <a:effectLst/>
                          <a:latin typeface="+mn-lt"/>
                        </a:rPr>
                        <a:t> Gallup International Pakistan</a:t>
                      </a:r>
                      <a:endParaRPr lang="en-US" sz="1400" b="0" i="0" u="none" strike="noStrike">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400" u="none" strike="noStrike">
                          <a:effectLst/>
                          <a:latin typeface="+mn-lt"/>
                        </a:rPr>
                        <a:t> Rating (Ukraine)</a:t>
                      </a:r>
                      <a:endParaRPr lang="en-US" sz="1400" b="0" i="0" u="none" strike="noStrike">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6060229"/>
                  </a:ext>
                </a:extLst>
              </a:tr>
              <a:tr h="220083">
                <a:tc>
                  <a:txBody>
                    <a:bodyPr/>
                    <a:lstStyle/>
                    <a:p>
                      <a:pPr algn="l" fontAlgn="b"/>
                      <a:r>
                        <a:rPr lang="en-US" sz="1400" u="none" strike="noStrike">
                          <a:effectLst/>
                          <a:latin typeface="+mn-lt"/>
                        </a:rPr>
                        <a:t> Bloomberg CCI</a:t>
                      </a:r>
                      <a:endParaRPr lang="en-US" sz="1400" b="0" i="0" u="none" strike="noStrike">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400" u="none" strike="noStrike">
                          <a:effectLst/>
                          <a:latin typeface="+mn-lt"/>
                        </a:rPr>
                        <a:t> Gallup International South Korea</a:t>
                      </a:r>
                      <a:endParaRPr lang="en-US" sz="1400" b="0" i="0" u="none" strike="noStrike">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400" u="none" strike="noStrike">
                          <a:effectLst/>
                          <a:latin typeface="+mn-lt"/>
                        </a:rPr>
                        <a:t> Quinnipiac University</a:t>
                      </a:r>
                      <a:endParaRPr lang="en-US" sz="1400" b="0" i="0" u="none" strike="noStrike">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7300314"/>
                  </a:ext>
                </a:extLst>
              </a:tr>
              <a:tr h="220083">
                <a:tc>
                  <a:txBody>
                    <a:bodyPr/>
                    <a:lstStyle/>
                    <a:p>
                      <a:pPr algn="l" fontAlgn="b"/>
                      <a:r>
                        <a:rPr lang="en-US" sz="1400" u="none" strike="noStrike">
                          <a:effectLst/>
                          <a:latin typeface="+mn-lt"/>
                        </a:rPr>
                        <a:t> Buendia &amp; Laredo (Mexico)</a:t>
                      </a:r>
                      <a:endParaRPr lang="en-US" sz="1400" b="0" i="0" u="none" strike="noStrike">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400" u="none" strike="noStrike">
                          <a:effectLst/>
                          <a:latin typeface="+mn-lt"/>
                        </a:rPr>
                        <a:t> High Point University</a:t>
                      </a:r>
                      <a:endParaRPr lang="en-US" sz="1400" b="0" i="0" u="none" strike="noStrike">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400" u="none" strike="noStrike">
                          <a:effectLst/>
                          <a:latin typeface="+mn-lt"/>
                        </a:rPr>
                        <a:t> Research &amp; Branding Group (Ukraine)</a:t>
                      </a:r>
                      <a:endParaRPr lang="en-US" sz="1400" b="0" i="0" u="none" strike="noStrike">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5953672"/>
                  </a:ext>
                </a:extLst>
              </a:tr>
              <a:tr h="220083">
                <a:tc>
                  <a:txBody>
                    <a:bodyPr/>
                    <a:lstStyle/>
                    <a:p>
                      <a:pPr algn="l" fontAlgn="b"/>
                      <a:r>
                        <a:rPr lang="en-US" sz="1400" u="none" strike="noStrike">
                          <a:effectLst/>
                          <a:latin typeface="+mn-lt"/>
                        </a:rPr>
                        <a:t> Cadem (Chile)</a:t>
                      </a:r>
                      <a:endParaRPr lang="en-US" sz="1400" b="0" i="0" u="none" strike="noStrike">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400" u="none" strike="noStrike">
                          <a:effectLst/>
                          <a:latin typeface="+mn-lt"/>
                        </a:rPr>
                        <a:t> I&amp;O Research (The Netherlands)</a:t>
                      </a:r>
                      <a:endParaRPr lang="en-US" sz="1400" b="0" i="0" u="none" strike="noStrike">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400" u="none" strike="noStrike">
                          <a:effectLst/>
                          <a:latin typeface="+mn-lt"/>
                        </a:rPr>
                        <a:t> RTI International</a:t>
                      </a:r>
                      <a:endParaRPr lang="en-US" sz="1400" b="0" i="0" u="none" strike="noStrike">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2854504"/>
                  </a:ext>
                </a:extLst>
              </a:tr>
              <a:tr h="220083">
                <a:tc>
                  <a:txBody>
                    <a:bodyPr/>
                    <a:lstStyle/>
                    <a:p>
                      <a:pPr algn="l" fontAlgn="b"/>
                      <a:r>
                        <a:rPr lang="en-US" sz="1400" u="none" strike="noStrike" dirty="0">
                          <a:effectLst/>
                          <a:latin typeface="+mn-lt"/>
                        </a:rPr>
                        <a:t> California Health Care Foundation</a:t>
                      </a:r>
                      <a:endParaRPr lang="en-US" sz="1400" b="0" i="0" u="none" strike="noStrike" dirty="0">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400" u="none" strike="noStrike" dirty="0">
                          <a:effectLst/>
                          <a:latin typeface="+mn-lt"/>
                        </a:rPr>
                        <a:t> </a:t>
                      </a:r>
                      <a:r>
                        <a:rPr lang="en-US" sz="1400" u="none" strike="noStrike" dirty="0" err="1">
                          <a:effectLst/>
                          <a:latin typeface="+mn-lt"/>
                        </a:rPr>
                        <a:t>Infotrak</a:t>
                      </a:r>
                      <a:r>
                        <a:rPr lang="en-US" sz="1400" u="none" strike="noStrike" dirty="0">
                          <a:effectLst/>
                          <a:latin typeface="+mn-lt"/>
                        </a:rPr>
                        <a:t> Research &amp; Consulting (Kenya)</a:t>
                      </a:r>
                      <a:endParaRPr lang="en-US" sz="1400" b="0" i="0" u="none" strike="noStrike" dirty="0">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400" u="none" strike="noStrike">
                          <a:effectLst/>
                          <a:latin typeface="+mn-lt"/>
                        </a:rPr>
                        <a:t> SESRI (Qatar)</a:t>
                      </a:r>
                      <a:endParaRPr lang="en-US" sz="1400" b="0" i="0" u="none" strike="noStrike">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1494691"/>
                  </a:ext>
                </a:extLst>
              </a:tr>
              <a:tr h="256040">
                <a:tc>
                  <a:txBody>
                    <a:bodyPr/>
                    <a:lstStyle/>
                    <a:p>
                      <a:pPr algn="l" fontAlgn="b"/>
                      <a:r>
                        <a:rPr lang="en-US" sz="1400" u="none" strike="noStrike" dirty="0">
                          <a:effectLst/>
                          <a:latin typeface="+mn-lt"/>
                        </a:rPr>
                        <a:t> Chicago Booth/Kellogg School</a:t>
                      </a:r>
                      <a:endParaRPr lang="en-US" sz="1400" b="0" i="0" u="none" strike="noStrike" dirty="0">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400" u="none" strike="noStrike" dirty="0">
                          <a:effectLst/>
                          <a:latin typeface="+mn-lt"/>
                        </a:rPr>
                        <a:t> </a:t>
                      </a:r>
                      <a:r>
                        <a:rPr lang="en-US" sz="1400" u="none" strike="noStrike" dirty="0" err="1">
                          <a:effectLst/>
                          <a:latin typeface="+mn-lt"/>
                        </a:rPr>
                        <a:t>Infratest</a:t>
                      </a:r>
                      <a:r>
                        <a:rPr lang="en-US" sz="1400" u="none" strike="noStrike" dirty="0">
                          <a:effectLst/>
                          <a:latin typeface="+mn-lt"/>
                        </a:rPr>
                        <a:t> </a:t>
                      </a:r>
                      <a:r>
                        <a:rPr lang="en-US" sz="1400" u="none" strike="noStrike" dirty="0" err="1">
                          <a:effectLst/>
                          <a:latin typeface="+mn-lt"/>
                        </a:rPr>
                        <a:t>Dimap</a:t>
                      </a:r>
                      <a:r>
                        <a:rPr lang="en-US" sz="1400" u="none" strike="noStrike" dirty="0">
                          <a:effectLst/>
                          <a:latin typeface="+mn-lt"/>
                        </a:rPr>
                        <a:t> (Germany)</a:t>
                      </a:r>
                      <a:endParaRPr lang="en-US" sz="1400" b="0" i="0" u="none" strike="noStrike" dirty="0">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400" u="none" strike="noStrike">
                          <a:effectLst/>
                          <a:latin typeface="+mn-lt"/>
                        </a:rPr>
                        <a:t> SHADAC</a:t>
                      </a:r>
                      <a:endParaRPr lang="en-US" sz="1400" b="0" i="0" u="none" strike="noStrike">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3203520"/>
                  </a:ext>
                </a:extLst>
              </a:tr>
              <a:tr h="220083">
                <a:tc>
                  <a:txBody>
                    <a:bodyPr/>
                    <a:lstStyle/>
                    <a:p>
                      <a:pPr algn="l" fontAlgn="b"/>
                      <a:r>
                        <a:rPr lang="en-US" sz="1400" u="none" strike="noStrike">
                          <a:effectLst/>
                          <a:latin typeface="+mn-lt"/>
                        </a:rPr>
                        <a:t> Cifras y Conceptos (Colombia)</a:t>
                      </a:r>
                      <a:endParaRPr lang="en-US" sz="1400" b="0" i="0" u="none" strike="noStrike">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400" u="none" strike="noStrike">
                          <a:effectLst/>
                          <a:latin typeface="+mn-lt"/>
                        </a:rPr>
                        <a:t> John Hartford Foundation</a:t>
                      </a:r>
                      <a:endParaRPr lang="en-US" sz="1400" b="0" i="0" u="none" strike="noStrike">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400" u="none" strike="noStrike">
                          <a:effectLst/>
                          <a:latin typeface="+mn-lt"/>
                        </a:rPr>
                        <a:t> SORA Institute for Social Research (Austria)</a:t>
                      </a:r>
                      <a:endParaRPr lang="en-US" sz="1400" b="0" i="0" u="none" strike="noStrike">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9229423"/>
                  </a:ext>
                </a:extLst>
              </a:tr>
              <a:tr h="220083">
                <a:tc>
                  <a:txBody>
                    <a:bodyPr/>
                    <a:lstStyle/>
                    <a:p>
                      <a:pPr algn="l" fontAlgn="b"/>
                      <a:r>
                        <a:rPr lang="en-US" sz="1400" u="none" strike="noStrike">
                          <a:effectLst/>
                          <a:latin typeface="+mn-lt"/>
                        </a:rPr>
                        <a:t> Comunicacion Politica (Mexico)</a:t>
                      </a:r>
                      <a:endParaRPr lang="en-US" sz="1400" b="0" i="0" u="none" strike="noStrike">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400" u="none" strike="noStrike">
                          <a:effectLst/>
                          <a:latin typeface="+mn-lt"/>
                        </a:rPr>
                        <a:t> Levada (Russia)</a:t>
                      </a:r>
                      <a:endParaRPr lang="en-US" sz="1400" b="0" i="0" u="none" strike="noStrike">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400" u="none" strike="noStrike">
                          <a:effectLst/>
                          <a:latin typeface="+mn-lt"/>
                        </a:rPr>
                        <a:t> The Commonwealth Fund</a:t>
                      </a:r>
                      <a:endParaRPr lang="en-US" sz="1400" b="0" i="0" u="none" strike="noStrike">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3347535"/>
                  </a:ext>
                </a:extLst>
              </a:tr>
              <a:tr h="220083">
                <a:tc>
                  <a:txBody>
                    <a:bodyPr/>
                    <a:lstStyle/>
                    <a:p>
                      <a:pPr algn="l" fontAlgn="b"/>
                      <a:r>
                        <a:rPr lang="en-US" sz="1400" u="none" strike="noStrike">
                          <a:effectLst/>
                          <a:latin typeface="+mn-lt"/>
                        </a:rPr>
                        <a:t> CVoter (India)</a:t>
                      </a:r>
                      <a:endParaRPr lang="en-US" sz="1400" b="0" i="0" u="none" strike="noStrike">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400" u="none" strike="noStrike" dirty="0">
                          <a:effectLst/>
                          <a:latin typeface="+mn-lt"/>
                        </a:rPr>
                        <a:t> Lowy Institute Poll (Australia)</a:t>
                      </a:r>
                      <a:endParaRPr lang="en-US" sz="1400" b="0" i="0" u="none" strike="noStrike" dirty="0">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400" u="none" strike="noStrike">
                          <a:effectLst/>
                          <a:latin typeface="+mn-lt"/>
                        </a:rPr>
                        <a:t> The SCAN Foundation</a:t>
                      </a:r>
                      <a:endParaRPr lang="en-US" sz="1400" b="0" i="0" u="none" strike="noStrike">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4853862"/>
                  </a:ext>
                </a:extLst>
              </a:tr>
              <a:tr h="220083">
                <a:tc>
                  <a:txBody>
                    <a:bodyPr/>
                    <a:lstStyle/>
                    <a:p>
                      <a:pPr algn="l" fontAlgn="b"/>
                      <a:r>
                        <a:rPr lang="en-US" sz="1400" u="none" strike="noStrike" dirty="0">
                          <a:effectLst/>
                          <a:latin typeface="+mn-lt"/>
                        </a:rPr>
                        <a:t> Datafolha (Brazil)</a:t>
                      </a:r>
                      <a:endParaRPr lang="en-US" sz="1400" b="0" i="0" u="none" strike="noStrike" dirty="0">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400" u="none" strike="noStrike">
                          <a:effectLst/>
                          <a:latin typeface="+mn-lt"/>
                        </a:rPr>
                        <a:t> Luker on Trends</a:t>
                      </a:r>
                      <a:endParaRPr lang="en-US" sz="1400" b="0" i="0" u="none" strike="noStrike">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400" u="none" strike="noStrike">
                          <a:effectLst/>
                          <a:latin typeface="+mn-lt"/>
                        </a:rPr>
                        <a:t> The University of Chicago Divinity School</a:t>
                      </a:r>
                      <a:endParaRPr lang="en-US" sz="1400" b="0" i="0" u="none" strike="noStrike">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2204474"/>
                  </a:ext>
                </a:extLst>
              </a:tr>
              <a:tr h="220083">
                <a:tc>
                  <a:txBody>
                    <a:bodyPr/>
                    <a:lstStyle/>
                    <a:p>
                      <a:pPr algn="l" fontAlgn="b"/>
                      <a:r>
                        <a:rPr lang="en-US" sz="1400" u="none" strike="noStrike" dirty="0">
                          <a:effectLst/>
                          <a:latin typeface="+mn-lt"/>
                        </a:rPr>
                        <a:t> DataPoder360 (Brazil)</a:t>
                      </a:r>
                      <a:endParaRPr lang="en-US" sz="1400" b="0" i="0" u="none" strike="noStrike" dirty="0">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400" u="none" strike="noStrike">
                          <a:effectLst/>
                          <a:latin typeface="+mn-lt"/>
                        </a:rPr>
                        <a:t> Mainichi Shimbun (Japan)</a:t>
                      </a:r>
                      <a:endParaRPr lang="en-US" sz="1400" b="0" i="0" u="none" strike="noStrike">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400" u="none" strike="noStrike">
                          <a:effectLst/>
                          <a:latin typeface="+mn-lt"/>
                        </a:rPr>
                        <a:t> Tifa Research (Kenya)</a:t>
                      </a:r>
                      <a:endParaRPr lang="en-US" sz="1400" b="0" i="0" u="none" strike="noStrike">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7461446"/>
                  </a:ext>
                </a:extLst>
              </a:tr>
              <a:tr h="220083">
                <a:tc>
                  <a:txBody>
                    <a:bodyPr/>
                    <a:lstStyle/>
                    <a:p>
                      <a:pPr algn="l" fontAlgn="b"/>
                      <a:r>
                        <a:rPr lang="en-US" sz="1400" u="none" strike="noStrike">
                          <a:effectLst/>
                          <a:latin typeface="+mn-lt"/>
                        </a:rPr>
                        <a:t> East Tennessee State University</a:t>
                      </a:r>
                      <a:endParaRPr lang="en-US" sz="1400" b="0" i="0" u="none" strike="noStrike">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400" u="none" strike="noStrike">
                          <a:effectLst/>
                          <a:latin typeface="+mn-lt"/>
                        </a:rPr>
                        <a:t> Nanos (Canada)</a:t>
                      </a:r>
                      <a:endParaRPr lang="en-US" sz="1400" b="0" i="0" u="none" strike="noStrike">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400" u="none" strike="noStrike">
                          <a:effectLst/>
                          <a:latin typeface="+mn-lt"/>
                        </a:rPr>
                        <a:t> TVBS (Taiwan)</a:t>
                      </a:r>
                      <a:endParaRPr lang="en-US" sz="1400" b="0" i="0" u="none" strike="noStrike">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4295373"/>
                  </a:ext>
                </a:extLst>
              </a:tr>
              <a:tr h="220083">
                <a:tc>
                  <a:txBody>
                    <a:bodyPr/>
                    <a:lstStyle/>
                    <a:p>
                      <a:pPr algn="l" fontAlgn="b"/>
                      <a:r>
                        <a:rPr lang="en-US" sz="1400" u="none" strike="noStrike">
                          <a:effectLst/>
                          <a:latin typeface="+mn-lt"/>
                        </a:rPr>
                        <a:t> El Financiero (Mexico)</a:t>
                      </a:r>
                      <a:endParaRPr lang="en-US" sz="1400" b="0" i="0" u="none" strike="noStrike">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400" u="none" strike="noStrike">
                          <a:effectLst/>
                          <a:latin typeface="+mn-lt"/>
                        </a:rPr>
                        <a:t> NOI Polls (Nigeria)</a:t>
                      </a:r>
                      <a:endParaRPr lang="en-US" sz="1400" b="0" i="0" u="none" strike="noStrike">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400" u="none" strike="noStrike">
                          <a:effectLst/>
                          <a:latin typeface="+mn-lt"/>
                        </a:rPr>
                        <a:t> United States Census Bureau</a:t>
                      </a:r>
                      <a:endParaRPr lang="en-US" sz="1400" b="0" i="0" u="none" strike="noStrike">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9842065"/>
                  </a:ext>
                </a:extLst>
              </a:tr>
              <a:tr h="220083">
                <a:tc>
                  <a:txBody>
                    <a:bodyPr/>
                    <a:lstStyle/>
                    <a:p>
                      <a:pPr algn="l" fontAlgn="b"/>
                      <a:r>
                        <a:rPr lang="en-US" sz="1400" u="none" strike="noStrike">
                          <a:effectLst/>
                          <a:latin typeface="+mn-lt"/>
                        </a:rPr>
                        <a:t> Federal Reserve Board</a:t>
                      </a:r>
                      <a:endParaRPr lang="en-US" sz="1400" b="0" i="0" u="none" strike="noStrike">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400" u="none" strike="noStrike">
                          <a:effectLst/>
                          <a:latin typeface="+mn-lt"/>
                        </a:rPr>
                        <a:t> NORC</a:t>
                      </a:r>
                      <a:endParaRPr lang="en-US" sz="1400" b="0" i="0" u="none" strike="noStrike">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400" u="none" strike="noStrike">
                          <a:effectLst/>
                          <a:latin typeface="+mn-lt"/>
                        </a:rPr>
                        <a:t> University of Mannheim (Germany)</a:t>
                      </a:r>
                      <a:endParaRPr lang="en-US" sz="1400" b="0" i="0" u="none" strike="noStrike">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1494405"/>
                  </a:ext>
                </a:extLst>
              </a:tr>
              <a:tr h="251016">
                <a:tc>
                  <a:txBody>
                    <a:bodyPr/>
                    <a:lstStyle/>
                    <a:p>
                      <a:pPr algn="l" fontAlgn="b"/>
                      <a:r>
                        <a:rPr lang="en-US" sz="1400" u="none" strike="noStrike" dirty="0">
                          <a:effectLst/>
                          <a:latin typeface="+mn-lt"/>
                        </a:rPr>
                        <a:t> FOM (Russia)</a:t>
                      </a:r>
                      <a:endParaRPr lang="en-US" sz="1400" b="0" i="0" u="none" strike="noStrike" dirty="0">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400" u="none" strike="noStrike" dirty="0">
                          <a:effectLst/>
                          <a:latin typeface="+mn-lt"/>
                        </a:rPr>
                        <a:t> Novus (Sweden)</a:t>
                      </a:r>
                      <a:endParaRPr lang="en-US" sz="1400" b="0" i="0" u="none" strike="noStrike" dirty="0">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400" u="none" strike="noStrike">
                          <a:effectLst/>
                          <a:latin typeface="+mn-lt"/>
                        </a:rPr>
                        <a:t> University of New Hampshire</a:t>
                      </a:r>
                      <a:endParaRPr lang="en-US" sz="1400" b="0" i="0" u="none" strike="noStrike">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7857941"/>
                  </a:ext>
                </a:extLst>
              </a:tr>
              <a:tr h="226088">
                <a:tc>
                  <a:txBody>
                    <a:bodyPr/>
                    <a:lstStyle/>
                    <a:p>
                      <a:pPr algn="l" fontAlgn="b"/>
                      <a:endParaRPr lang="en-US" sz="1400" b="0" i="0" u="none" strike="noStrike" dirty="0">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400" u="none" strike="noStrike" dirty="0">
                          <a:effectLst/>
                          <a:latin typeface="+mn-lt"/>
                        </a:rPr>
                        <a:t> Office for National Statistics (UK)</a:t>
                      </a:r>
                      <a:endParaRPr lang="en-US" sz="1400" b="0" i="0" u="none" strike="noStrike" dirty="0">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400" u="none" strike="noStrike" dirty="0">
                          <a:effectLst/>
                          <a:latin typeface="+mn-lt"/>
                        </a:rPr>
                        <a:t> Urban Institute</a:t>
                      </a:r>
                      <a:endParaRPr lang="en-US" sz="1400" b="0" i="0" u="none" strike="noStrike" dirty="0">
                        <a:solidFill>
                          <a:srgbClr val="000000"/>
                        </a:solidFill>
                        <a:effectLst/>
                        <a:latin typeface="+mn-lt"/>
                      </a:endParaRPr>
                    </a:p>
                  </a:txBody>
                  <a:tcPr marL="5821" marR="5821" marT="58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0246264"/>
                  </a:ext>
                </a:extLst>
              </a:tr>
            </a:tbl>
          </a:graphicData>
        </a:graphic>
      </p:graphicFrame>
    </p:spTree>
    <p:extLst>
      <p:ext uri="{BB962C8B-B14F-4D97-AF65-F5344CB8AC3E}">
        <p14:creationId xmlns:p14="http://schemas.microsoft.com/office/powerpoint/2010/main" val="1309440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D4135-BEAE-4EBB-9DF0-9110C705AA2F}"/>
              </a:ext>
            </a:extLst>
          </p:cNvPr>
          <p:cNvSpPr>
            <a:spLocks noGrp="1"/>
          </p:cNvSpPr>
          <p:nvPr>
            <p:ph type="title" idx="4294967295"/>
          </p:nvPr>
        </p:nvSpPr>
        <p:spPr>
          <a:xfrm>
            <a:off x="3454400" y="637243"/>
            <a:ext cx="5283200" cy="978197"/>
          </a:xfrm>
        </p:spPr>
        <p:txBody>
          <a:bodyPr>
            <a:normAutofit/>
          </a:bodyPr>
          <a:lstStyle/>
          <a:p>
            <a:r>
              <a:rPr lang="en-US" dirty="0"/>
              <a:t>Weekly summaries</a:t>
            </a:r>
          </a:p>
        </p:txBody>
      </p:sp>
      <p:sp>
        <p:nvSpPr>
          <p:cNvPr id="3" name="Content Placeholder 2">
            <a:extLst>
              <a:ext uri="{FF2B5EF4-FFF2-40B4-BE49-F238E27FC236}">
                <a16:creationId xmlns:a16="http://schemas.microsoft.com/office/drawing/2014/main" id="{286EEDCC-FB51-47B8-8C16-9BD2B9495565}"/>
              </a:ext>
            </a:extLst>
          </p:cNvPr>
          <p:cNvSpPr>
            <a:spLocks noGrp="1"/>
          </p:cNvSpPr>
          <p:nvPr>
            <p:ph idx="4294967295"/>
          </p:nvPr>
        </p:nvSpPr>
        <p:spPr>
          <a:xfrm>
            <a:off x="1179151" y="1795058"/>
            <a:ext cx="10027329" cy="3919988"/>
          </a:xfrm>
        </p:spPr>
        <p:txBody>
          <a:bodyPr>
            <a:normAutofit fontScale="92500" lnSpcReduction="10000"/>
          </a:bodyPr>
          <a:lstStyle/>
          <a:p>
            <a:r>
              <a:rPr lang="en-US" sz="2600" dirty="0"/>
              <a:t>In addition to the SEAN archive, we produce a weekly summary of key results from surveys released the previous week. Typical topics include:</a:t>
            </a:r>
          </a:p>
          <a:p>
            <a:pPr marL="0" indent="0">
              <a:buNone/>
            </a:pPr>
            <a:endParaRPr lang="en-US" sz="900" dirty="0"/>
          </a:p>
          <a:p>
            <a:pPr marL="0" indent="0">
              <a:buNone/>
            </a:pPr>
            <a:r>
              <a:rPr lang="en-US" sz="2600" dirty="0"/>
              <a:t>              Daily Life                                                 Reopening America</a:t>
            </a:r>
          </a:p>
          <a:p>
            <a:pPr marL="0" indent="0">
              <a:buNone/>
            </a:pPr>
            <a:r>
              <a:rPr lang="en-US" sz="2600" dirty="0"/>
              <a:t>              Contact and Concern                               Government Response</a:t>
            </a:r>
          </a:p>
          <a:p>
            <a:pPr marL="0" indent="0">
              <a:buNone/>
            </a:pPr>
            <a:r>
              <a:rPr lang="en-US" sz="2600" dirty="0"/>
              <a:t>              Health Impacts                                        Impacts on Education</a:t>
            </a:r>
          </a:p>
          <a:p>
            <a:pPr marL="0" indent="0">
              <a:buNone/>
            </a:pPr>
            <a:r>
              <a:rPr lang="en-US" sz="2600" dirty="0"/>
              <a:t>              Health Care/Public Health Policies         Voting in November</a:t>
            </a:r>
          </a:p>
          <a:p>
            <a:pPr marL="0" indent="0">
              <a:buNone/>
            </a:pPr>
            <a:r>
              <a:rPr lang="en-US" sz="2600" dirty="0"/>
              <a:t>              Vaccinations                                            State and Local Results</a:t>
            </a:r>
          </a:p>
          <a:p>
            <a:pPr marL="0" indent="0">
              <a:buNone/>
            </a:pPr>
            <a:r>
              <a:rPr lang="en-US" sz="2600" dirty="0"/>
              <a:t>              Economic Impacts 			                  International Results</a:t>
            </a:r>
          </a:p>
          <a:p>
            <a:endParaRPr lang="en-US" dirty="0"/>
          </a:p>
          <a:p>
            <a:endParaRPr lang="en-US" dirty="0"/>
          </a:p>
        </p:txBody>
      </p:sp>
      <p:pic>
        <p:nvPicPr>
          <p:cNvPr id="4" name="Picture 2">
            <a:extLst>
              <a:ext uri="{FF2B5EF4-FFF2-40B4-BE49-F238E27FC236}">
                <a16:creationId xmlns:a16="http://schemas.microsoft.com/office/drawing/2014/main" id="{655F57D7-0B4A-4B0A-B90A-0407A3CC47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0111" y="5548360"/>
            <a:ext cx="2644775" cy="68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83C544A8-3A16-4EA0-A5A6-9F55AF599FA1}"/>
              </a:ext>
            </a:extLst>
          </p:cNvPr>
          <p:cNvCxnSpPr>
            <a:cxnSpLocks/>
          </p:cNvCxnSpPr>
          <p:nvPr/>
        </p:nvCxnSpPr>
        <p:spPr>
          <a:xfrm>
            <a:off x="1600200" y="1615440"/>
            <a:ext cx="899160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9628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17B055-2496-45E9-A313-5982214EE77F}"/>
              </a:ext>
            </a:extLst>
          </p:cNvPr>
          <p:cNvPicPr>
            <a:picLocks noChangeAspect="1"/>
          </p:cNvPicPr>
          <p:nvPr/>
        </p:nvPicPr>
        <p:blipFill>
          <a:blip r:embed="rId2"/>
          <a:stretch>
            <a:fillRect/>
          </a:stretch>
        </p:blipFill>
        <p:spPr>
          <a:xfrm>
            <a:off x="1239520" y="1148080"/>
            <a:ext cx="9449865" cy="3907565"/>
          </a:xfrm>
          <a:prstGeom prst="rect">
            <a:avLst/>
          </a:prstGeom>
        </p:spPr>
      </p:pic>
      <p:sp>
        <p:nvSpPr>
          <p:cNvPr id="3" name="TextBox 2">
            <a:extLst>
              <a:ext uri="{FF2B5EF4-FFF2-40B4-BE49-F238E27FC236}">
                <a16:creationId xmlns:a16="http://schemas.microsoft.com/office/drawing/2014/main" id="{AA7EFF9B-EFCF-4B34-B7E0-3E7B308BCDFD}"/>
              </a:ext>
            </a:extLst>
          </p:cNvPr>
          <p:cNvSpPr txBox="1"/>
          <p:nvPr/>
        </p:nvSpPr>
        <p:spPr>
          <a:xfrm>
            <a:off x="2259565" y="5397524"/>
            <a:ext cx="7963462" cy="430887"/>
          </a:xfrm>
          <a:prstGeom prst="rect">
            <a:avLst/>
          </a:prstGeom>
          <a:noFill/>
        </p:spPr>
        <p:txBody>
          <a:bodyPr wrap="none" rtlCol="0">
            <a:spAutoFit/>
          </a:bodyPr>
          <a:lstStyle/>
          <a:p>
            <a:r>
              <a:rPr lang="en-US" sz="2200" dirty="0"/>
              <a:t>Sign up to receive the weekly summary at: https://covid-19.parc.us.com</a:t>
            </a:r>
          </a:p>
        </p:txBody>
      </p:sp>
    </p:spTree>
    <p:extLst>
      <p:ext uri="{BB962C8B-B14F-4D97-AF65-F5344CB8AC3E}">
        <p14:creationId xmlns:p14="http://schemas.microsoft.com/office/powerpoint/2010/main" val="283018682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1595</TotalTime>
  <Words>1012</Words>
  <Application>Microsoft Office PowerPoint</Application>
  <PresentationFormat>Widescreen</PresentationFormat>
  <Paragraphs>130</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Garamond</vt:lpstr>
      <vt:lpstr>Organic</vt:lpstr>
      <vt:lpstr>The SEAN COVID-19 Survey Archive</vt:lpstr>
      <vt:lpstr>What is SEAN… and why this matters</vt:lpstr>
      <vt:lpstr>Leveraging transparency for the public good</vt:lpstr>
      <vt:lpstr>What’s in there?</vt:lpstr>
      <vt:lpstr>Benefits</vt:lpstr>
      <vt:lpstr>Creating the SEAN archive</vt:lpstr>
      <vt:lpstr>PowerPoint Presentation</vt:lpstr>
      <vt:lpstr>Weekly summaries</vt:lpstr>
      <vt:lpstr>PowerPoint Presentation</vt:lpstr>
      <vt:lpstr>Let’s look!</vt:lpstr>
      <vt:lpstr>Thank you! The SEAN COVID-19 Survey Archive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SEAN COVID-19 Survey Archive</dc:title>
  <dc:creator>glang</dc:creator>
  <cp:lastModifiedBy>glang</cp:lastModifiedBy>
  <cp:revision>34</cp:revision>
  <dcterms:created xsi:type="dcterms:W3CDTF">2020-05-26T01:29:48Z</dcterms:created>
  <dcterms:modified xsi:type="dcterms:W3CDTF">2020-05-28T20:19:27Z</dcterms:modified>
</cp:coreProperties>
</file>